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8" r:id="rId2"/>
    <p:sldId id="257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60" r:id="rId16"/>
    <p:sldId id="261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68"/>
    <p:restoredTop sz="94629"/>
  </p:normalViewPr>
  <p:slideViewPr>
    <p:cSldViewPr snapToGrid="0" snapToObjects="1">
      <p:cViewPr varScale="1">
        <p:scale>
          <a:sx n="143" d="100"/>
          <a:sy n="143" d="100"/>
        </p:scale>
        <p:origin x="224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473BD6-EDEC-7D4F-9947-4B6D6D96764C}" type="datetimeFigureOut">
              <a:rPr kumimoji="1" lang="zh-CN" altLang="en-US" smtClean="0"/>
              <a:t>2019/8/24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B6ABDB-B1A9-3843-A1DC-0305448747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4833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54508-B9E6-7941-B9E5-747743ACBEEE}" type="datetimeFigureOut">
              <a:rPr kumimoji="1" lang="zh-CN" altLang="en-US" smtClean="0"/>
              <a:t>2019/8/24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A0AAA-73D5-3845-A6BA-C38D5CACFA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2899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54508-B9E6-7941-B9E5-747743ACBEEE}" type="datetimeFigureOut">
              <a:rPr kumimoji="1" lang="zh-CN" altLang="en-US" smtClean="0"/>
              <a:t>2019/8/24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A0AAA-73D5-3845-A6BA-C38D5CACFA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8408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54508-B9E6-7941-B9E5-747743ACBEEE}" type="datetimeFigureOut">
              <a:rPr kumimoji="1" lang="zh-CN" altLang="en-US" smtClean="0"/>
              <a:t>2019/8/24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A0AAA-73D5-3845-A6BA-C38D5CACFA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8561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54508-B9E6-7941-B9E5-747743ACBEEE}" type="datetimeFigureOut">
              <a:rPr kumimoji="1" lang="zh-CN" altLang="en-US" smtClean="0"/>
              <a:t>2019/8/24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A0AAA-73D5-3845-A6BA-C38D5CACFA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1723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54508-B9E6-7941-B9E5-747743ACBEEE}" type="datetimeFigureOut">
              <a:rPr kumimoji="1" lang="zh-CN" altLang="en-US" smtClean="0"/>
              <a:t>2019/8/24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A0AAA-73D5-3845-A6BA-C38D5CACFA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285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54508-B9E6-7941-B9E5-747743ACBEEE}" type="datetimeFigureOut">
              <a:rPr kumimoji="1" lang="zh-CN" altLang="en-US" smtClean="0"/>
              <a:t>2019/8/24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A0AAA-73D5-3845-A6BA-C38D5CACFA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7156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54508-B9E6-7941-B9E5-747743ACBEEE}" type="datetimeFigureOut">
              <a:rPr kumimoji="1" lang="zh-CN" altLang="en-US" smtClean="0"/>
              <a:t>2019/8/24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A0AAA-73D5-3845-A6BA-C38D5CACFA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470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54508-B9E6-7941-B9E5-747743ACBEEE}" type="datetimeFigureOut">
              <a:rPr kumimoji="1" lang="zh-CN" altLang="en-US" smtClean="0"/>
              <a:t>2019/8/24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A0AAA-73D5-3845-A6BA-C38D5CACFA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1937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54508-B9E6-7941-B9E5-747743ACBEEE}" type="datetimeFigureOut">
              <a:rPr kumimoji="1" lang="zh-CN" altLang="en-US" smtClean="0"/>
              <a:t>2019/8/24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A0AAA-73D5-3845-A6BA-C38D5CACFA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7701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54508-B9E6-7941-B9E5-747743ACBEEE}" type="datetimeFigureOut">
              <a:rPr kumimoji="1" lang="zh-CN" altLang="en-US" smtClean="0"/>
              <a:t>2019/8/24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A0AAA-73D5-3845-A6BA-C38D5CACFA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0102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54508-B9E6-7941-B9E5-747743ACBEEE}" type="datetimeFigureOut">
              <a:rPr kumimoji="1" lang="zh-CN" altLang="en-US" smtClean="0"/>
              <a:t>2019/8/24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A0AAA-73D5-3845-A6BA-C38D5CACFA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3168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54508-B9E6-7941-B9E5-747743ACBEEE}" type="datetimeFigureOut">
              <a:rPr kumimoji="1" lang="zh-CN" altLang="en-US" smtClean="0"/>
              <a:t>2019/8/24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A0AAA-73D5-3845-A6BA-C38D5CACFA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5933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2.png"/><Relationship Id="rId1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jpe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Relationship Id="rId10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540700"/>
            <a:ext cx="9144000" cy="1618533"/>
          </a:xfrm>
        </p:spPr>
        <p:txBody>
          <a:bodyPr>
            <a:normAutofit/>
          </a:bodyPr>
          <a:lstStyle/>
          <a:p>
            <a:r>
              <a:rPr kumimoji="1" lang="zh-CN" altLang="en-US" sz="4800" dirty="0" smtClean="0">
                <a:latin typeface="STFangsong" charset="-122"/>
                <a:ea typeface="STFangsong" charset="-122"/>
                <a:cs typeface="STFangsong" charset="-122"/>
              </a:rPr>
              <a:t>基于消息量预测的自适应图计算系统性能优化研究</a:t>
            </a:r>
            <a:endParaRPr kumimoji="1" lang="zh-CN" altLang="en-US" sz="4800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173238" y="4697261"/>
            <a:ext cx="3494762" cy="1064712"/>
          </a:xfrm>
        </p:spPr>
        <p:txBody>
          <a:bodyPr>
            <a:noAutofit/>
          </a:bodyPr>
          <a:lstStyle/>
          <a:p>
            <a:r>
              <a:rPr kumimoji="1" lang="zh-CN" altLang="en-US" dirty="0" smtClean="0">
                <a:latin typeface="STXingkai" charset="-122"/>
                <a:ea typeface="STXingkai" charset="-122"/>
                <a:cs typeface="STXingkai" charset="-122"/>
              </a:rPr>
              <a:t>李东泽    </a:t>
            </a:r>
            <a:endParaRPr kumimoji="1" lang="en-US" altLang="zh-CN" dirty="0" smtClean="0">
              <a:latin typeface="STXingkai" charset="-122"/>
              <a:ea typeface="STXingkai" charset="-122"/>
              <a:cs typeface="STXingkai" charset="-122"/>
            </a:endParaRPr>
          </a:p>
          <a:p>
            <a:r>
              <a:rPr kumimoji="1" lang="zh-CN" altLang="en-US" dirty="0" smtClean="0">
                <a:latin typeface="STXingkai" charset="-122"/>
                <a:ea typeface="STXingkai" charset="-122"/>
                <a:cs typeface="STXingkai" charset="-122"/>
              </a:rPr>
              <a:t>指导教师</a:t>
            </a:r>
            <a:r>
              <a:rPr kumimoji="1" lang="en-US" altLang="zh-CN" dirty="0" smtClean="0">
                <a:latin typeface="STXingkai" charset="-122"/>
                <a:ea typeface="STXingkai" charset="-122"/>
                <a:cs typeface="STXingkai" charset="-122"/>
              </a:rPr>
              <a:t>:</a:t>
            </a:r>
            <a:r>
              <a:rPr kumimoji="1" lang="zh-CN" altLang="en-US" dirty="0">
                <a:latin typeface="STXingkai" charset="-122"/>
                <a:ea typeface="STXingkai" charset="-122"/>
                <a:cs typeface="STXingkai" charset="-122"/>
              </a:rPr>
              <a:t>樊</a:t>
            </a:r>
            <a:r>
              <a:rPr kumimoji="1" lang="zh-CN" altLang="en-US" dirty="0" smtClean="0">
                <a:latin typeface="STXingkai" charset="-122"/>
                <a:ea typeface="STXingkai" charset="-122"/>
                <a:cs typeface="STXingkai" charset="-122"/>
              </a:rPr>
              <a:t>文飞</a:t>
            </a:r>
            <a:endParaRPr kumimoji="1" lang="zh-CN" altLang="en-US" dirty="0">
              <a:latin typeface="STXingkai" charset="-122"/>
              <a:ea typeface="STXingkai" charset="-122"/>
              <a:cs typeface="STXingka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399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384" y="6139622"/>
            <a:ext cx="3372075" cy="709911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670" y="124649"/>
            <a:ext cx="740096" cy="740096"/>
          </a:xfrm>
          <a:prstGeom prst="rect">
            <a:avLst/>
          </a:prstGeom>
          <a:blipFill>
            <a:blip r:embed="rId2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501041" y="956362"/>
            <a:ext cx="11198677" cy="36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01041" y="325778"/>
            <a:ext cx="6739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LingWai SC Medium" charset="-122"/>
                <a:ea typeface="LingWai SC Medium" charset="-122"/>
                <a:cs typeface="LingWai SC Medium" charset="-122"/>
              </a:rPr>
              <a:t>已完成的工作与阶段性成果</a:t>
            </a:r>
            <a:r>
              <a:rPr kumimoji="1" lang="en-US" altLang="zh-CN" sz="3200" b="1" dirty="0" smtClean="0">
                <a:latin typeface="LingWai SC Medium" charset="-122"/>
                <a:ea typeface="LingWai SC Medium" charset="-122"/>
                <a:cs typeface="LingWai SC Medium" charset="-122"/>
              </a:rPr>
              <a:t> </a:t>
            </a:r>
            <a:r>
              <a:rPr kumimoji="1" lang="mr-IN" altLang="zh-CN" sz="3200" b="1" dirty="0" smtClean="0">
                <a:latin typeface="LingWai SC Medium" charset="-122"/>
                <a:ea typeface="LingWai SC Medium" charset="-122"/>
                <a:cs typeface="LingWai SC Medium" charset="-122"/>
              </a:rPr>
              <a:t>–</a:t>
            </a:r>
            <a:r>
              <a:rPr kumimoji="1" lang="zh-CN" altLang="en-US" sz="3200" b="1" dirty="0" smtClean="0">
                <a:latin typeface="LingWai SC Medium" charset="-122"/>
                <a:ea typeface="LingWai SC Medium" charset="-122"/>
                <a:cs typeface="LingWai SC Medium" charset="-122"/>
              </a:rPr>
              <a:t> </a:t>
            </a:r>
            <a:r>
              <a:rPr kumimoji="1" lang="zh-CN" altLang="en-US" sz="3200" b="1" dirty="0" smtClean="0">
                <a:latin typeface="LingWai SC Medium" charset="-122"/>
                <a:ea typeface="LingWai SC Medium" charset="-122"/>
                <a:cs typeface="LingWai SC Medium" charset="-122"/>
              </a:rPr>
              <a:t>运行时间预测</a:t>
            </a:r>
            <a:endParaRPr kumimoji="1" lang="zh-CN" altLang="en-US" sz="3200" b="1" dirty="0">
              <a:latin typeface="LingWai SC Medium" charset="-122"/>
              <a:ea typeface="LingWai SC Medium" charset="-122"/>
              <a:cs typeface="LingWai SC Medium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29681" y="1265193"/>
            <a:ext cx="95824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STXingkai" charset="-122"/>
                <a:ea typeface="STXingkai" charset="-122"/>
                <a:cs typeface="STXingkai" charset="-122"/>
              </a:rPr>
              <a:t>运行时间预测</a:t>
            </a:r>
            <a:r>
              <a:rPr kumimoji="1" lang="zh-CN" altLang="en-US" sz="2000" dirty="0" smtClean="0">
                <a:latin typeface="STXingkai" charset="-122"/>
                <a:ea typeface="STXingkai" charset="-122"/>
                <a:cs typeface="STXingkai" charset="-122"/>
              </a:rPr>
              <a:t>：</a:t>
            </a:r>
            <a:r>
              <a:rPr kumimoji="1" lang="zh-CN" altLang="en-US" sz="2000" dirty="0" smtClean="0">
                <a:latin typeface="Xingkai SC Light" charset="-122"/>
                <a:ea typeface="Xingkai SC Light" charset="-122"/>
                <a:cs typeface="Xingkai SC Light" charset="-122"/>
              </a:rPr>
              <a:t>我们采用随机森林，岭回归、局部加权线性回归，神经网络分别对上述三类算法进行训练预测，采用</a:t>
            </a:r>
            <a:r>
              <a:rPr kumimoji="1" lang="en-US" altLang="zh-CN" sz="2000" dirty="0" smtClean="0">
                <a:latin typeface="Xingkai SC Light" charset="-122"/>
                <a:ea typeface="Xingkai SC Light" charset="-122"/>
                <a:cs typeface="Xingkai SC Light" charset="-122"/>
              </a:rPr>
              <a:t>k=10</a:t>
            </a:r>
            <a:r>
              <a:rPr kumimoji="1" lang="zh-CN" altLang="en-US" sz="2000" dirty="0" smtClean="0">
                <a:latin typeface="Xingkai SC Light" charset="-122"/>
                <a:ea typeface="Xingkai SC Light" charset="-122"/>
                <a:cs typeface="Xingkai SC Light" charset="-122"/>
              </a:rPr>
              <a:t>交叉验证方法，使用均方相对误差</a:t>
            </a:r>
            <a:r>
              <a:rPr kumimoji="1" lang="en-US" altLang="zh-CN" sz="2000" dirty="0" smtClean="0">
                <a:latin typeface="Xingkai SC Light" charset="-122"/>
                <a:ea typeface="Xingkai SC Light" charset="-122"/>
                <a:cs typeface="Xingkai SC Light" charset="-122"/>
              </a:rPr>
              <a:t>MSRE</a:t>
            </a:r>
            <a:r>
              <a:rPr kumimoji="1" lang="zh-CN" altLang="en-US" sz="2000" dirty="0" smtClean="0">
                <a:latin typeface="Xingkai SC Light" charset="-122"/>
                <a:ea typeface="Xingkai SC Light" charset="-122"/>
                <a:cs typeface="Xingkai SC Light" charset="-122"/>
              </a:rPr>
              <a:t>作为损失函数</a:t>
            </a:r>
            <a:endParaRPr kumimoji="1" lang="en-US" altLang="zh-CN" sz="2000" dirty="0" smtClean="0">
              <a:latin typeface="STXingkai" charset="-122"/>
              <a:ea typeface="STXingkai" charset="-122"/>
              <a:cs typeface="STXingka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451" y="2280856"/>
            <a:ext cx="2719493" cy="20396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295" y="2280856"/>
            <a:ext cx="2658168" cy="199362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814" y="2240665"/>
            <a:ext cx="2626099" cy="196957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451" y="4499829"/>
            <a:ext cx="2658949" cy="199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9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384" y="6139622"/>
            <a:ext cx="3372075" cy="709911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670" y="124649"/>
            <a:ext cx="740096" cy="740096"/>
          </a:xfrm>
          <a:prstGeom prst="rect">
            <a:avLst/>
          </a:prstGeom>
          <a:blipFill>
            <a:blip r:embed="rId2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501041" y="956362"/>
            <a:ext cx="11198677" cy="36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01041" y="325778"/>
            <a:ext cx="7422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LingWai SC Medium" charset="-122"/>
                <a:ea typeface="LingWai SC Medium" charset="-122"/>
                <a:cs typeface="LingWai SC Medium" charset="-122"/>
              </a:rPr>
              <a:t>已完成的工作与阶段性成果</a:t>
            </a:r>
            <a:r>
              <a:rPr kumimoji="1" lang="en-US" altLang="zh-CN" sz="3200" b="1" dirty="0" smtClean="0">
                <a:latin typeface="LingWai SC Medium" charset="-122"/>
                <a:ea typeface="LingWai SC Medium" charset="-122"/>
                <a:cs typeface="LingWai SC Medium" charset="-122"/>
              </a:rPr>
              <a:t> </a:t>
            </a:r>
            <a:r>
              <a:rPr kumimoji="1" lang="mr-IN" altLang="zh-CN" sz="3200" b="1" dirty="0" smtClean="0">
                <a:latin typeface="LingWai SC Medium" charset="-122"/>
                <a:ea typeface="LingWai SC Medium" charset="-122"/>
                <a:cs typeface="LingWai SC Medium" charset="-122"/>
              </a:rPr>
              <a:t>–</a:t>
            </a:r>
            <a:r>
              <a:rPr kumimoji="1" lang="zh-CN" altLang="en-US" sz="3200" b="1" dirty="0" smtClean="0">
                <a:latin typeface="LingWai SC Medium" charset="-122"/>
                <a:ea typeface="LingWai SC Medium" charset="-122"/>
                <a:cs typeface="LingWai SC Medium" charset="-122"/>
              </a:rPr>
              <a:t> </a:t>
            </a:r>
            <a:r>
              <a:rPr kumimoji="1" lang="zh-CN" altLang="en-US" sz="3200" b="1" dirty="0" smtClean="0">
                <a:latin typeface="LingWai SC Medium" charset="-122"/>
                <a:ea typeface="LingWai SC Medium" charset="-122"/>
                <a:cs typeface="LingWai SC Medium" charset="-122"/>
              </a:rPr>
              <a:t>消息到达速率估计</a:t>
            </a:r>
            <a:endParaRPr kumimoji="1" lang="zh-CN" altLang="en-US" sz="3200" b="1" dirty="0">
              <a:latin typeface="LingWai SC Medium" charset="-122"/>
              <a:ea typeface="LingWai SC Medium" charset="-122"/>
              <a:cs typeface="LingWai SC Medium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929681" y="1265193"/>
                <a:ext cx="9582411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000" dirty="0" smtClean="0">
                    <a:latin typeface="STXingkai" charset="-122"/>
                    <a:ea typeface="STXingkai" charset="-122"/>
                    <a:cs typeface="STXingkai" charset="-122"/>
                  </a:rPr>
                  <a:t>消息到达速率估计</a:t>
                </a:r>
                <a:r>
                  <a:rPr kumimoji="1" lang="zh-CN" altLang="en-US" sz="2000" dirty="0" smtClean="0">
                    <a:latin typeface="STXingkai" charset="-122"/>
                    <a:ea typeface="STXingkai" charset="-122"/>
                    <a:cs typeface="STXingkai" charset="-122"/>
                  </a:rPr>
                  <a:t>：</a:t>
                </a:r>
                <a:r>
                  <a:rPr kumimoji="1" lang="zh-CN" altLang="en-US" sz="2000" dirty="0" smtClean="0">
                    <a:latin typeface="Xingkai SC Light" charset="-122"/>
                    <a:ea typeface="Xingkai SC Light" charset="-122"/>
                    <a:cs typeface="Xingkai SC Light" charset="-122"/>
                  </a:rPr>
                  <a:t>我们采用“最近的平均估计不远的将来”思想来估计消息到达速率，即我们计算某</a:t>
                </a:r>
                <a:r>
                  <a:rPr kumimoji="1" lang="en-US" altLang="zh-CN" sz="2000" dirty="0" smtClean="0">
                    <a:latin typeface="Xingkai SC Light" charset="-122"/>
                    <a:ea typeface="Xingkai SC Light" charset="-122"/>
                    <a:cs typeface="Xingkai SC Light" charset="-122"/>
                  </a:rPr>
                  <a:t>t</a:t>
                </a:r>
                <a:r>
                  <a:rPr kumimoji="1" lang="zh-CN" altLang="en-US" sz="2000" dirty="0" smtClean="0">
                    <a:latin typeface="Xingkai SC Light" charset="-122"/>
                    <a:ea typeface="Xingkai SC Light" charset="-122"/>
                    <a:cs typeface="Xingkai SC Light" charset="-122"/>
                  </a:rPr>
                  <a:t>时间内的消息数量</a:t>
                </a:r>
                <a:r>
                  <a:rPr kumimoji="1" lang="en-US" altLang="zh-CN" sz="2000" dirty="0" smtClean="0">
                    <a:latin typeface="Xingkai SC Light" charset="-122"/>
                    <a:ea typeface="Xingkai SC Light" charset="-122"/>
                    <a:cs typeface="Xingkai SC Light" charset="-122"/>
                  </a:rPr>
                  <a:t>m</a:t>
                </a:r>
                <a:r>
                  <a:rPr kumimoji="1" lang="zh-CN" altLang="en-US" sz="2000" dirty="0" smtClean="0">
                    <a:latin typeface="Xingkai SC Light" charset="-122"/>
                    <a:ea typeface="Xingkai SC Light" charset="-122"/>
                    <a:cs typeface="Xingkai SC Light" charset="-122"/>
                  </a:rPr>
                  <a:t>，用</a:t>
                </a:r>
                <a:r>
                  <a:rPr kumimoji="1" lang="en-US" altLang="zh-CN" sz="2000" dirty="0" smtClean="0">
                    <a:latin typeface="Xingkai SC Light" charset="-122"/>
                    <a:ea typeface="Xingkai SC Light" charset="-122"/>
                    <a:cs typeface="Xingkai SC Light" charset="-122"/>
                  </a:rPr>
                  <a:t>m/t</a:t>
                </a:r>
                <a:r>
                  <a:rPr kumimoji="1" lang="zh-CN" altLang="en-US" sz="2000" dirty="0" smtClean="0">
                    <a:latin typeface="Xingkai SC Light" charset="-122"/>
                    <a:ea typeface="Xingkai SC Light" charset="-122"/>
                    <a:cs typeface="Xingkai SC Light" charset="-122"/>
                  </a:rPr>
                  <a:t>来估计下一轮速率，主要原因如下：</a:t>
                </a:r>
                <a:endParaRPr kumimoji="1" lang="en-US" altLang="zh-CN" sz="2000" dirty="0" smtClean="0">
                  <a:latin typeface="Xingkai SC Light" charset="-122"/>
                  <a:ea typeface="Xingkai SC Light" charset="-122"/>
                  <a:cs typeface="Xingkai SC Light" charset="-122"/>
                </a:endParaRPr>
              </a:p>
              <a:p>
                <a:endParaRPr kumimoji="1" lang="en-US" altLang="zh-CN" sz="2000" dirty="0" smtClean="0">
                  <a:latin typeface="Xingkai SC Light" charset="-122"/>
                  <a:ea typeface="Xingkai SC Light" charset="-122"/>
                  <a:cs typeface="Xingkai SC Light" charset="-122"/>
                </a:endParaRPr>
              </a:p>
              <a:p>
                <a:pPr marL="457200" indent="-457200">
                  <a:buFontTx/>
                  <a:buAutoNum type="arabicPeriod"/>
                </a:pPr>
                <a:r>
                  <a:rPr kumimoji="1" lang="zh-CN" altLang="en-US" sz="2000" dirty="0">
                    <a:latin typeface="Xingkai SC Light" charset="-122"/>
                    <a:ea typeface="Xingkai SC Light" charset="-122"/>
                    <a:cs typeface="Xingkai SC Light" charset="-122"/>
                  </a:rPr>
                  <a:t>某个</a:t>
                </a:r>
                <a:r>
                  <a:rPr kumimoji="1" lang="en-US" altLang="zh-CN" sz="2000" dirty="0" smtClean="0">
                    <a:latin typeface="LingWai SC Medium" charset="-122"/>
                    <a:ea typeface="LingWai SC Medium" charset="-122"/>
                    <a:cs typeface="LingWai SC Medium" charset="-122"/>
                  </a:rPr>
                  <a:t>fragment</a:t>
                </a:r>
                <a:r>
                  <a:rPr kumimoji="1" lang="zh-CN" altLang="en-US" sz="2000" dirty="0" smtClean="0">
                    <a:latin typeface="Xingkai SC Light" charset="-122"/>
                    <a:ea typeface="Xingkai SC Light" charset="-122"/>
                    <a:cs typeface="Xingkai SC Light" charset="-122"/>
                  </a:rPr>
                  <a:t>的</a:t>
                </a:r>
                <a:r>
                  <a:rPr lang="zh-CN" altLang="zh-CN" sz="2000" dirty="0">
                    <a:latin typeface="Xingkai SC Light" charset="-122"/>
                    <a:ea typeface="Xingkai SC Light" charset="-122"/>
                    <a:cs typeface="Xingkai SC Light" charset="-122"/>
                  </a:rPr>
                  <a:t>接收消息的速率，不仅跟与其他</a:t>
                </a:r>
                <a:r>
                  <a:rPr lang="en-US" altLang="zh-CN" sz="2000" dirty="0">
                    <a:latin typeface="LingWai SC Medium" charset="-122"/>
                    <a:ea typeface="LingWai SC Medium" charset="-122"/>
                    <a:cs typeface="LingWai SC Medium" charset="-122"/>
                  </a:rPr>
                  <a:t>fragment</a:t>
                </a:r>
                <a:r>
                  <a:rPr lang="zh-CN" altLang="en-US" sz="2000" dirty="0">
                    <a:latin typeface="Xingkai SC Light" charset="-122"/>
                    <a:ea typeface="Xingkai SC Light" charset="-122"/>
                    <a:cs typeface="Xingkai SC Light" charset="-122"/>
                  </a:rPr>
                  <a:t>间的连接边相关</a:t>
                </a:r>
                <a:r>
                  <a:rPr lang="zh-CN" altLang="zh-CN" sz="2000" dirty="0">
                    <a:latin typeface="Xingkai SC Light" charset="-122"/>
                    <a:ea typeface="Xingkai SC Light" charset="-122"/>
                    <a:cs typeface="Xingkai SC Light" charset="-122"/>
                  </a:rPr>
                  <a:t>，还与其他</a:t>
                </a:r>
                <a:r>
                  <a:rPr lang="en-US" altLang="zh-CN" sz="2000" dirty="0">
                    <a:latin typeface="LingWai SC Medium" charset="-122"/>
                    <a:ea typeface="LingWai SC Medium" charset="-122"/>
                    <a:cs typeface="LingWai SC Medium" charset="-122"/>
                  </a:rPr>
                  <a:t>fragment</a:t>
                </a:r>
                <a:r>
                  <a:rPr lang="zh-CN" altLang="zh-CN" sz="2000" dirty="0">
                    <a:latin typeface="Xingkai SC Light" charset="-122"/>
                    <a:ea typeface="Xingkai SC Light" charset="-122"/>
                    <a:cs typeface="Xingkai SC Light" charset="-122"/>
                  </a:rPr>
                  <a:t>中前一轮计算的活跃点集合相关，甚至还与当时网络延迟等多方面不可控因素相关，因此无法采用机器学习的方式提取特征，从而达到想训练时间那样训练消息到达速率</a:t>
                </a:r>
                <a:endParaRPr lang="en-US" altLang="zh-CN" sz="2000" dirty="0">
                  <a:latin typeface="Xingkai SC Light" charset="-122"/>
                  <a:ea typeface="Xingkai SC Light" charset="-122"/>
                  <a:cs typeface="Xingkai SC Light" charset="-122"/>
                </a:endParaRPr>
              </a:p>
              <a:p>
                <a:pPr marL="457200" indent="-457200">
                  <a:buFontTx/>
                  <a:buAutoNum type="arabicPeriod"/>
                </a:pPr>
                <a:r>
                  <a:rPr lang="zh-CN" altLang="zh-CN" sz="2000" dirty="0">
                    <a:latin typeface="Xingkai SC Light" charset="-122"/>
                    <a:ea typeface="Xingkai SC Light" charset="-122"/>
                    <a:cs typeface="Xingkai SC Light" charset="-122"/>
                  </a:rPr>
                  <a:t>我们</a:t>
                </a:r>
                <a:r>
                  <a:rPr lang="zh-CN" altLang="zh-CN" sz="2000" dirty="0">
                    <a:latin typeface="Xingkai SC Light" charset="-122"/>
                    <a:ea typeface="Xingkai SC Light" charset="-122"/>
                    <a:cs typeface="Xingkai SC Light" charset="-122"/>
                  </a:rPr>
                  <a:t>发现，</a:t>
                </a:r>
                <a:r>
                  <a:rPr lang="en-US" altLang="zh-CN" sz="2000" dirty="0">
                    <a:latin typeface="LingWai SC Medium" charset="-122"/>
                    <a:ea typeface="LingWai SC Medium" charset="-122"/>
                    <a:cs typeface="LingWai SC Medium" charset="-122"/>
                  </a:rPr>
                  <a:t>MPAP</a:t>
                </a:r>
                <a:r>
                  <a:rPr lang="zh-CN" altLang="zh-CN" sz="2000" dirty="0">
                    <a:latin typeface="Xingkai SC Light" charset="-122"/>
                    <a:ea typeface="Xingkai SC Light" charset="-122"/>
                    <a:cs typeface="Xingkai SC Light" charset="-122"/>
                  </a:rPr>
                  <a:t>模型下消息的到达速率随时间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zh-CN" sz="2000" dirty="0">
                        <a:latin typeface="Xingkai SC Light" charset="-122"/>
                        <a:ea typeface="Xingkai SC Light" charset="-122"/>
                        <a:cs typeface="Xingkai SC Light" charset="-122"/>
                      </a:rPr>
                      <m:t>t</m:t>
                    </m:r>
                  </m:oMath>
                </a14:m>
                <a:r>
                  <a:rPr lang="zh-CN" altLang="zh-CN" sz="2000" dirty="0">
                    <a:latin typeface="Xingkai SC Light" charset="-122"/>
                    <a:ea typeface="Xingkai SC Light" charset="-122"/>
                    <a:cs typeface="Xingkai SC Light" charset="-122"/>
                  </a:rPr>
                  <a:t>的减小为趋于连续平稳变化，几乎没有凸起值，因此这种最近的平均预测不久的将来思想确实有效，同样我们也用实验的方式验证了其</a:t>
                </a:r>
                <a:r>
                  <a:rPr lang="zh-CN" altLang="zh-CN" sz="2000" dirty="0">
                    <a:latin typeface="Xingkai SC Light" charset="-122"/>
                    <a:ea typeface="Xingkai SC Light" charset="-122"/>
                    <a:cs typeface="Xingkai SC Light" charset="-122"/>
                  </a:rPr>
                  <a:t>有效性</a:t>
                </a:r>
                <a:endParaRPr lang="en-US" altLang="zh-CN" sz="2000" dirty="0">
                  <a:latin typeface="Xingkai SC Light" charset="-122"/>
                  <a:ea typeface="Xingkai SC Light" charset="-122"/>
                  <a:cs typeface="Xingkai SC Light" charset="-122"/>
                </a:endParaRPr>
              </a:p>
              <a:p>
                <a:pPr marL="457200" indent="-457200">
                  <a:buAutoNum type="arabicPeriod"/>
                </a:pPr>
                <a:r>
                  <a:rPr lang="zh-CN" altLang="zh-CN" sz="2000" dirty="0">
                    <a:latin typeface="Xingkai SC Light" charset="-122"/>
                    <a:ea typeface="Xingkai SC Light" charset="-122"/>
                    <a:cs typeface="Xingkai SC Light" charset="-122"/>
                  </a:rPr>
                  <a:t>即便有很多已有的模型如</a:t>
                </a:r>
                <a:r>
                  <a:rPr lang="en-US" altLang="zh-CN" sz="2000" dirty="0">
                    <a:latin typeface="LingWai SC Medium" charset="-122"/>
                    <a:ea typeface="LingWai SC Medium" charset="-122"/>
                    <a:cs typeface="LingWai SC Medium" charset="-122"/>
                  </a:rPr>
                  <a:t>RNN</a:t>
                </a:r>
                <a:r>
                  <a:rPr lang="zh-CN" altLang="zh-CN" sz="2000" dirty="0">
                    <a:latin typeface="Xingkai SC Light" charset="-122"/>
                    <a:ea typeface="Xingkai SC Light" charset="-122"/>
                    <a:cs typeface="Xingkai SC Light" charset="-122"/>
                  </a:rPr>
                  <a:t>模型，可以很精确的预测，但这些模型有很昂贵的部署代价，相反，我们的思想代价极低</a:t>
                </a:r>
                <a:r>
                  <a:rPr lang="zh-CN" altLang="zh-CN" sz="2000" dirty="0" smtClean="0">
                    <a:latin typeface="Xingkai SC Light" charset="-122"/>
                    <a:ea typeface="Xingkai SC Light" charset="-122"/>
                    <a:cs typeface="Xingkai SC Light" charset="-122"/>
                  </a:rPr>
                  <a:t>。</a:t>
                </a:r>
                <a:endParaRPr kumimoji="1" lang="en-US" altLang="zh-CN" sz="2000" dirty="0" smtClean="0">
                  <a:latin typeface="Xingkai SC Light" charset="-122"/>
                  <a:ea typeface="Xingkai SC Light" charset="-122"/>
                  <a:cs typeface="Xingkai SC Light" charset="-122"/>
                </a:endParaRPr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81" y="1265193"/>
                <a:ext cx="9582411" cy="3785652"/>
              </a:xfrm>
              <a:prstGeom prst="rect">
                <a:avLst/>
              </a:prstGeom>
              <a:blipFill rotWithShape="0">
                <a:blip r:embed="rId4"/>
                <a:stretch>
                  <a:fillRect l="-955" t="-1127" r="-700" b="-19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454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384" y="6139622"/>
            <a:ext cx="3372075" cy="709911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670" y="124649"/>
            <a:ext cx="740096" cy="740096"/>
          </a:xfrm>
          <a:prstGeom prst="rect">
            <a:avLst/>
          </a:prstGeom>
          <a:blipFill>
            <a:blip r:embed="rId2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501041" y="956362"/>
            <a:ext cx="11198677" cy="36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01041" y="371587"/>
            <a:ext cx="7422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LingWai SC Medium" charset="-122"/>
                <a:ea typeface="LingWai SC Medium" charset="-122"/>
                <a:cs typeface="LingWai SC Medium" charset="-122"/>
              </a:rPr>
              <a:t>已完成的工作与阶段性成果</a:t>
            </a:r>
            <a:r>
              <a:rPr kumimoji="1" lang="en-US" altLang="zh-CN" sz="3200" b="1" dirty="0" smtClean="0">
                <a:latin typeface="LingWai SC Medium" charset="-122"/>
                <a:ea typeface="LingWai SC Medium" charset="-122"/>
                <a:cs typeface="LingWai SC Medium" charset="-122"/>
              </a:rPr>
              <a:t> </a:t>
            </a:r>
            <a:r>
              <a:rPr kumimoji="1" lang="mr-IN" altLang="zh-CN" sz="3200" b="1" dirty="0" smtClean="0">
                <a:latin typeface="LingWai SC Medium" charset="-122"/>
                <a:ea typeface="LingWai SC Medium" charset="-122"/>
                <a:cs typeface="LingWai SC Medium" charset="-122"/>
              </a:rPr>
              <a:t>–</a:t>
            </a:r>
            <a:r>
              <a:rPr kumimoji="1" lang="zh-CN" altLang="en-US" sz="3200" b="1" dirty="0" smtClean="0">
                <a:latin typeface="LingWai SC Medium" charset="-122"/>
                <a:ea typeface="LingWai SC Medium" charset="-122"/>
                <a:cs typeface="LingWai SC Medium" charset="-122"/>
              </a:rPr>
              <a:t> </a:t>
            </a:r>
            <a:r>
              <a:rPr kumimoji="1" lang="zh-CN" altLang="en-US" sz="3200" b="1" dirty="0" smtClean="0">
                <a:latin typeface="LingWai SC Medium" charset="-122"/>
                <a:ea typeface="LingWai SC Medium" charset="-122"/>
                <a:cs typeface="LingWai SC Medium" charset="-122"/>
              </a:rPr>
              <a:t>系统的设计与实现</a:t>
            </a:r>
            <a:endParaRPr kumimoji="1" lang="zh-CN" altLang="en-US" sz="3200" b="1" dirty="0">
              <a:latin typeface="LingWai SC Medium" charset="-122"/>
              <a:ea typeface="LingWai SC Medium" charset="-122"/>
              <a:cs typeface="LingWai SC Medium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929681" y="1265193"/>
                <a:ext cx="9582411" cy="40934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000" dirty="0" smtClean="0">
                    <a:latin typeface="STXingkai" charset="-122"/>
                    <a:ea typeface="STXingkai" charset="-122"/>
                    <a:cs typeface="STXingkai" charset="-122"/>
                  </a:rPr>
                  <a:t>系统设计与实现</a:t>
                </a:r>
                <a:r>
                  <a:rPr kumimoji="1" lang="zh-CN" altLang="en-US" sz="2000" dirty="0" smtClean="0">
                    <a:latin typeface="STXingkai" charset="-122"/>
                    <a:ea typeface="STXingkai" charset="-122"/>
                    <a:cs typeface="STXingkai" charset="-122"/>
                  </a:rPr>
                  <a:t>：</a:t>
                </a:r>
                <a:r>
                  <a:rPr lang="zh-CN" altLang="zh-CN" sz="2000" dirty="0">
                    <a:latin typeface="Xingkai SC Light" charset="-122"/>
                    <a:ea typeface="Xingkai SC Light" charset="-122"/>
                    <a:cs typeface="Xingkai SC Light" charset="-122"/>
                  </a:rPr>
                  <a:t>我们在</a:t>
                </a:r>
                <a:r>
                  <a:rPr lang="en-US" altLang="zh-CN" sz="2000" dirty="0">
                    <a:latin typeface="LingWai SC Medium" charset="-122"/>
                    <a:ea typeface="LingWai SC Medium" charset="-122"/>
                    <a:cs typeface="LingWai SC Medium" charset="-122"/>
                  </a:rPr>
                  <a:t>GRAPE+</a:t>
                </a:r>
                <a:r>
                  <a:rPr lang="zh-CN" altLang="zh-CN" sz="2000" dirty="0">
                    <a:latin typeface="Xingkai SC Light" charset="-122"/>
                    <a:ea typeface="Xingkai SC Light" charset="-122"/>
                    <a:cs typeface="Xingkai SC Light" charset="-122"/>
                  </a:rPr>
                  <a:t>的基础上开发了支持</a:t>
                </a:r>
                <a:r>
                  <a:rPr lang="en-US" altLang="zh-CN" sz="2000" dirty="0">
                    <a:latin typeface="LingWai SC Medium" charset="-122"/>
                    <a:ea typeface="LingWai SC Medium" charset="-122"/>
                    <a:cs typeface="LingWai SC Medium" charset="-122"/>
                  </a:rPr>
                  <a:t>MPAP</a:t>
                </a:r>
                <a:r>
                  <a:rPr lang="zh-CN" altLang="zh-CN" sz="2000" dirty="0">
                    <a:latin typeface="Xingkai SC Light" charset="-122"/>
                    <a:ea typeface="Xingkai SC Light" charset="-122"/>
                    <a:cs typeface="Xingkai SC Light" charset="-122"/>
                  </a:rPr>
                  <a:t>模型的</a:t>
                </a:r>
                <a:r>
                  <a:rPr lang="en-US" altLang="zh-CN" sz="2000" dirty="0">
                    <a:latin typeface="LingWai SC Medium" charset="-122"/>
                    <a:ea typeface="LingWai SC Medium" charset="-122"/>
                    <a:cs typeface="LingWai SC Medium" charset="-122"/>
                  </a:rPr>
                  <a:t>GRAPE++</a:t>
                </a:r>
                <a:r>
                  <a:rPr lang="zh-CN" altLang="zh-CN" sz="2000" dirty="0">
                    <a:latin typeface="LingWai SC Medium" charset="-122"/>
                    <a:ea typeface="LingWai SC Medium" charset="-122"/>
                    <a:cs typeface="LingWai SC Medium" charset="-122"/>
                  </a:rPr>
                  <a:t> </a:t>
                </a:r>
                <a:r>
                  <a:rPr kumimoji="1" lang="zh-CN" altLang="en-US" sz="2000" dirty="0" smtClean="0">
                    <a:latin typeface="Xingkai SC Light" charset="-122"/>
                    <a:ea typeface="Xingkai SC Light" charset="-122"/>
                    <a:cs typeface="Xingkai SC Light" charset="-122"/>
                  </a:rPr>
                  <a:t>，不同点如下：</a:t>
                </a:r>
                <a:endParaRPr kumimoji="1" lang="en-US" altLang="zh-CN" sz="2000" dirty="0" smtClean="0">
                  <a:latin typeface="Xingkai SC Light" charset="-122"/>
                  <a:ea typeface="Xingkai SC Light" charset="-122"/>
                  <a:cs typeface="Xingkai SC Light" charset="-122"/>
                </a:endParaRPr>
              </a:p>
              <a:p>
                <a:endParaRPr kumimoji="1" lang="en-US" altLang="zh-CN" sz="2000" dirty="0" smtClean="0">
                  <a:latin typeface="Xingkai SC Light" charset="-122"/>
                  <a:ea typeface="Xingkai SC Light" charset="-122"/>
                  <a:cs typeface="Xingkai SC Light" charset="-122"/>
                </a:endParaRPr>
              </a:p>
              <a:p>
                <a:pPr marL="457200" indent="-457200">
                  <a:buFontTx/>
                  <a:buAutoNum type="arabicPeriod"/>
                </a:pPr>
                <a:r>
                  <a:rPr lang="zh-CN" altLang="zh-CN" sz="2000" dirty="0" smtClean="0">
                    <a:latin typeface="STXingkai" charset="-122"/>
                    <a:ea typeface="STXingkai" charset="-122"/>
                    <a:cs typeface="STXingkai" charset="-122"/>
                  </a:rPr>
                  <a:t>动态</a:t>
                </a:r>
                <a:r>
                  <a:rPr lang="zh-CN" altLang="zh-CN" sz="2000" dirty="0">
                    <a:latin typeface="STXingkai" charset="-122"/>
                    <a:ea typeface="STXingkai" charset="-122"/>
                    <a:cs typeface="STXingkai" charset="-122"/>
                  </a:rPr>
                  <a:t>调整模块</a:t>
                </a:r>
                <a:r>
                  <a:rPr lang="zh-CN" altLang="zh-CN" sz="2000" dirty="0">
                    <a:latin typeface="Xingkai SC Light" charset="-122"/>
                    <a:ea typeface="Xingkai SC Light" charset="-122"/>
                    <a:cs typeface="Xingkai SC Light" charset="-122"/>
                  </a:rPr>
                  <a:t>：为了动态调整各</a:t>
                </a:r>
                <a:r>
                  <a:rPr lang="en-US" altLang="zh-CN" sz="2000" dirty="0">
                    <a:latin typeface="LingWai SC Medium" charset="-122"/>
                    <a:ea typeface="LingWai SC Medium" charset="-122"/>
                    <a:cs typeface="LingWai SC Medium" charset="-122"/>
                  </a:rPr>
                  <a:t>fragment</a:t>
                </a:r>
                <a:r>
                  <a:rPr lang="zh-CN" altLang="zh-CN" sz="2000" dirty="0">
                    <a:latin typeface="Xingkai SC Light" charset="-122"/>
                    <a:ea typeface="Xingkai SC Light" charset="-122"/>
                    <a:cs typeface="Xingkai SC Light" charset="-122"/>
                  </a:rPr>
                  <a:t>间的相对进度，</a:t>
                </a:r>
                <a:r>
                  <a:rPr lang="en-US" altLang="zh-CN" sz="2000" dirty="0">
                    <a:latin typeface="LingWai SC Medium" charset="-122"/>
                    <a:ea typeface="LingWai SC Medium" charset="-122"/>
                    <a:cs typeface="LingWai SC Medium" charset="-122"/>
                  </a:rPr>
                  <a:t>MPAP</a:t>
                </a:r>
                <a:r>
                  <a:rPr lang="zh-CN" altLang="zh-CN" sz="2000" dirty="0">
                    <a:latin typeface="Xingkai SC Light" charset="-122"/>
                    <a:ea typeface="Xingkai SC Light" charset="-122"/>
                    <a:cs typeface="Xingkai SC Light" charset="-122"/>
                  </a:rPr>
                  <a:t>模块根据每个</a:t>
                </a:r>
                <a:r>
                  <a:rPr lang="en-US" altLang="zh-CN" sz="2000" dirty="0" err="1">
                    <a:latin typeface="LingWai SC Medium" charset="-122"/>
                    <a:ea typeface="LingWai SC Medium" charset="-122"/>
                    <a:cs typeface="LingWai SC Medium" charset="-122"/>
                  </a:rPr>
                  <a:t>fragmeng</a:t>
                </a:r>
                <a:r>
                  <a:rPr lang="zh-CN" altLang="zh-CN" sz="2000" dirty="0">
                    <a:latin typeface="Xingkai SC Light" charset="-122"/>
                    <a:ea typeface="Xingkai SC Light" charset="-122"/>
                    <a:cs typeface="Xingkai SC Light" charset="-122"/>
                  </a:rPr>
                  <a:t>发送的运行时信息返回一个时间</a:t>
                </a:r>
                <a14:m>
                  <m:oMath xmlns:m="http://schemas.openxmlformats.org/officeDocument/2006/math">
                    <m:r>
                      <a:rPr lang="zh-CN" altLang="zh-CN" sz="2000">
                        <a:latin typeface="Xingkai SC Light" charset="-122"/>
                        <a:ea typeface="Xingkai SC Light" charset="-122"/>
                        <a:cs typeface="Xingkai SC Light" charset="-122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000">
                        <a:latin typeface="LingWai SC Medium" charset="-122"/>
                        <a:ea typeface="LingWai SC Medium" charset="-122"/>
                        <a:cs typeface="LingWai SC Medium" charset="-122"/>
                      </a:rPr>
                      <m:t>t</m:t>
                    </m:r>
                    <m:r>
                      <a:rPr lang="en-US" altLang="zh-CN" sz="2000">
                        <a:latin typeface="Xingkai SC Light" charset="-122"/>
                        <a:ea typeface="Xingkai SC Light" charset="-122"/>
                        <a:cs typeface="Xingkai SC Light" charset="-122"/>
                      </a:rPr>
                      <m:t> </m:t>
                    </m:r>
                  </m:oMath>
                </a14:m>
                <a:r>
                  <a:rPr lang="zh-CN" altLang="zh-CN" sz="2000" dirty="0">
                    <a:latin typeface="Xingkai SC Light" charset="-122"/>
                    <a:ea typeface="Xingkai SC Light" charset="-122"/>
                    <a:cs typeface="Xingkai SC Light" charset="-122"/>
                  </a:rPr>
                  <a:t>，用于指导各</a:t>
                </a:r>
                <a:r>
                  <a:rPr lang="en-US" altLang="zh-CN" sz="2000" dirty="0">
                    <a:latin typeface="LingWai SC Medium" charset="-122"/>
                    <a:ea typeface="LingWai SC Medium" charset="-122"/>
                    <a:cs typeface="LingWai SC Medium" charset="-122"/>
                  </a:rPr>
                  <a:t>fragment</a:t>
                </a:r>
                <a:r>
                  <a:rPr lang="zh-CN" altLang="zh-CN" sz="2000" dirty="0">
                    <a:latin typeface="Xingkai SC Light" charset="-122"/>
                    <a:ea typeface="Xingkai SC Light" charset="-122"/>
                    <a:cs typeface="Xingkai SC Light" charset="-122"/>
                  </a:rPr>
                  <a:t>是否等待一段时间以接收更多的消息。该模块基于对已有样本的训练所得到的模型。还包含常用的</a:t>
                </a:r>
                <a:r>
                  <a:rPr lang="en-US" altLang="zh-CN" sz="2000" dirty="0">
                    <a:latin typeface="LingWai SC Medium" charset="-122"/>
                    <a:ea typeface="LingWai SC Medium" charset="-122"/>
                    <a:cs typeface="LingWai SC Medium" charset="-122"/>
                  </a:rPr>
                  <a:t>RPC</a:t>
                </a:r>
                <a:r>
                  <a:rPr lang="zh-CN" altLang="zh-CN" sz="2000" dirty="0">
                    <a:latin typeface="Xingkai SC Light" charset="-122"/>
                    <a:ea typeface="Xingkai SC Light" charset="-122"/>
                    <a:cs typeface="Xingkai SC Light" charset="-122"/>
                  </a:rPr>
                  <a:t>框架，如</a:t>
                </a:r>
                <a:r>
                  <a:rPr lang="en-US" altLang="zh-CN" sz="2000" dirty="0">
                    <a:latin typeface="LingWai SC Medium" charset="-122"/>
                    <a:ea typeface="LingWai SC Medium" charset="-122"/>
                    <a:cs typeface="LingWai SC Medium" charset="-122"/>
                  </a:rPr>
                  <a:t>GRPC</a:t>
                </a:r>
                <a:r>
                  <a:rPr lang="zh-CN" altLang="zh-CN" sz="2000" dirty="0">
                    <a:latin typeface="Xingkai SC Light" charset="-122"/>
                    <a:ea typeface="Xingkai SC Light" charset="-122"/>
                    <a:cs typeface="Xingkai SC Light" charset="-122"/>
                  </a:rPr>
                  <a:t>、</a:t>
                </a:r>
                <a:r>
                  <a:rPr lang="en-US" altLang="zh-CN" sz="2000" dirty="0">
                    <a:latin typeface="LingWai SC Medium" charset="-122"/>
                    <a:ea typeface="LingWai SC Medium" charset="-122"/>
                    <a:cs typeface="LingWai SC Medium" charset="-122"/>
                  </a:rPr>
                  <a:t>Thrift</a:t>
                </a:r>
                <a:r>
                  <a:rPr lang="zh-CN" altLang="zh-CN" sz="2000" dirty="0">
                    <a:latin typeface="Xingkai SC Light" charset="-122"/>
                    <a:ea typeface="Xingkai SC Light" charset="-122"/>
                    <a:cs typeface="Xingkai SC Light" charset="-122"/>
                  </a:rPr>
                  <a:t>等，用于扩展该模块</a:t>
                </a:r>
                <a:r>
                  <a:rPr lang="zh-CN" altLang="zh-CN" sz="2000" dirty="0" smtClean="0">
                    <a:latin typeface="Xingkai SC Light" charset="-122"/>
                    <a:ea typeface="Xingkai SC Light" charset="-122"/>
                    <a:cs typeface="Xingkai SC Light" charset="-122"/>
                  </a:rPr>
                  <a:t>功能</a:t>
                </a:r>
                <a:endParaRPr lang="en-US" altLang="zh-CN" sz="2000" dirty="0" smtClean="0">
                  <a:latin typeface="Xingkai SC Light" charset="-122"/>
                  <a:ea typeface="Xingkai SC Light" charset="-122"/>
                  <a:cs typeface="Xingkai SC Light" charset="-122"/>
                </a:endParaRPr>
              </a:p>
              <a:p>
                <a:pPr marL="457200" indent="-457200">
                  <a:buFontTx/>
                  <a:buAutoNum type="arabicPeriod"/>
                </a:pPr>
                <a:r>
                  <a:rPr lang="zh-CN" altLang="zh-CN" sz="2000" dirty="0">
                    <a:latin typeface="STXingkai" charset="-122"/>
                    <a:ea typeface="STXingkai" charset="-122"/>
                    <a:cs typeface="STXingkai" charset="-122"/>
                  </a:rPr>
                  <a:t>运行时信息收集模块</a:t>
                </a:r>
                <a:r>
                  <a:rPr lang="zh-CN" altLang="zh-CN" sz="2000" dirty="0">
                    <a:latin typeface="Xingkai SC Light" charset="-122"/>
                    <a:ea typeface="Xingkai SC Light" charset="-122"/>
                    <a:cs typeface="Xingkai SC Light" charset="-122"/>
                  </a:rPr>
                  <a:t>：每个</a:t>
                </a:r>
                <a:r>
                  <a:rPr lang="en-US" altLang="zh-CN" sz="2000" dirty="0">
                    <a:latin typeface="LingWai SC Medium" charset="-122"/>
                    <a:ea typeface="LingWai SC Medium" charset="-122"/>
                    <a:cs typeface="LingWai SC Medium" charset="-122"/>
                  </a:rPr>
                  <a:t>fragment</a:t>
                </a:r>
                <a:r>
                  <a:rPr lang="zh-CN" altLang="zh-CN" sz="2000" dirty="0">
                    <a:latin typeface="Xingkai SC Light" charset="-122"/>
                    <a:ea typeface="Xingkai SC Light" charset="-122"/>
                    <a:cs typeface="Xingkai SC Light" charset="-122"/>
                  </a:rPr>
                  <a:t>在每轮</a:t>
                </a:r>
                <a:r>
                  <a:rPr lang="en-US" altLang="zh-CN" sz="2000" dirty="0" err="1">
                    <a:latin typeface="LingWai SC Medium" charset="-122"/>
                    <a:ea typeface="LingWai SC Medium" charset="-122"/>
                    <a:cs typeface="LingWai SC Medium" charset="-122"/>
                  </a:rPr>
                  <a:t>IncEval</a:t>
                </a:r>
                <a:r>
                  <a:rPr lang="zh-CN" altLang="zh-CN" sz="2000" dirty="0">
                    <a:latin typeface="Xingkai SC Light" charset="-122"/>
                    <a:ea typeface="Xingkai SC Light" charset="-122"/>
                    <a:cs typeface="Xingkai SC Light" charset="-122"/>
                  </a:rPr>
                  <a:t>计算时都会将本轮计算的运行时信息发送给</a:t>
                </a:r>
                <a:r>
                  <a:rPr lang="en-US" altLang="zh-CN" sz="2000" dirty="0">
                    <a:latin typeface="LingWai SC Medium" charset="-122"/>
                    <a:ea typeface="LingWai SC Medium" charset="-122"/>
                    <a:cs typeface="LingWai SC Medium" charset="-122"/>
                  </a:rPr>
                  <a:t>coordinator</a:t>
                </a:r>
                <a:r>
                  <a:rPr lang="zh-CN" altLang="zh-CN" sz="2000" dirty="0">
                    <a:latin typeface="Xingkai SC Light" charset="-122"/>
                    <a:ea typeface="Xingkai SC Light" charset="-122"/>
                    <a:cs typeface="Xingkai SC Light" charset="-122"/>
                  </a:rPr>
                  <a:t>节点，用于指导后续模型的训练，运行时信息包括本轮运行的时间、本</a:t>
                </a:r>
                <a:r>
                  <a:rPr lang="en-US" altLang="zh-CN" sz="2000" dirty="0">
                    <a:latin typeface="LingWai SC Medium" charset="-122"/>
                    <a:ea typeface="LingWai SC Medium" charset="-122"/>
                    <a:cs typeface="LingWai SC Medium" charset="-122"/>
                  </a:rPr>
                  <a:t>fragment</a:t>
                </a:r>
                <a:r>
                  <a:rPr lang="zh-CN" altLang="zh-CN" sz="2000" dirty="0">
                    <a:latin typeface="Xingkai SC Light" charset="-122"/>
                    <a:ea typeface="Xingkai SC Light" charset="-122"/>
                    <a:cs typeface="Xingkai SC Light" charset="-122"/>
                  </a:rPr>
                  <a:t>的拓扑结构以及当前轮数等</a:t>
                </a:r>
                <a:r>
                  <a:rPr lang="zh-CN" altLang="zh-CN" sz="2000" dirty="0" smtClean="0">
                    <a:latin typeface="Xingkai SC Light" charset="-122"/>
                    <a:ea typeface="Xingkai SC Light" charset="-122"/>
                    <a:cs typeface="Xingkai SC Light" charset="-122"/>
                  </a:rPr>
                  <a:t>信息</a:t>
                </a:r>
                <a:endParaRPr lang="en-US" altLang="zh-CN" sz="2000" dirty="0" smtClean="0">
                  <a:latin typeface="Xingkai SC Light" charset="-122"/>
                  <a:ea typeface="Xingkai SC Light" charset="-122"/>
                  <a:cs typeface="Xingkai SC Light" charset="-122"/>
                </a:endParaRPr>
              </a:p>
              <a:p>
                <a:pPr marL="457200" indent="-457200">
                  <a:buFontTx/>
                  <a:buAutoNum type="arabicPeriod"/>
                </a:pPr>
                <a:r>
                  <a:rPr lang="zh-CN" altLang="en-US" sz="2000" dirty="0" smtClean="0">
                    <a:latin typeface="STXingkai" charset="-122"/>
                    <a:ea typeface="STXingkai" charset="-122"/>
                    <a:cs typeface="STXingkai" charset="-122"/>
                  </a:rPr>
                  <a:t>消息传递机制</a:t>
                </a:r>
                <a:r>
                  <a:rPr lang="zh-CN" altLang="en-US" sz="2000" dirty="0" smtClean="0">
                    <a:latin typeface="Xingkai SC Light" charset="-122"/>
                    <a:ea typeface="Xingkai SC Light" charset="-122"/>
                    <a:cs typeface="Xingkai SC Light" charset="-122"/>
                  </a:rPr>
                  <a:t>：任意时刻采用</a:t>
                </a:r>
                <a:r>
                  <a:rPr lang="zh-CN" altLang="zh-CN" sz="2000" dirty="0" smtClean="0">
                    <a:latin typeface="Xingkai SC Light" charset="-122"/>
                    <a:ea typeface="Xingkai SC Light" charset="-122"/>
                    <a:cs typeface="Xingkai SC Light" charset="-122"/>
                  </a:rPr>
                  <a:t>点</a:t>
                </a:r>
                <a:r>
                  <a:rPr lang="zh-CN" altLang="zh-CN" sz="2000" dirty="0">
                    <a:latin typeface="Xingkai SC Light" charset="-122"/>
                    <a:ea typeface="Xingkai SC Light" charset="-122"/>
                    <a:cs typeface="Xingkai SC Light" charset="-122"/>
                  </a:rPr>
                  <a:t>对点通信</a:t>
                </a:r>
                <a:r>
                  <a:rPr lang="zh-CN" altLang="zh-CN" sz="2000" dirty="0" smtClean="0">
                    <a:latin typeface="Xingkai SC Light" charset="-122"/>
                    <a:ea typeface="Xingkai SC Light" charset="-122"/>
                    <a:cs typeface="Xingkai SC Light" charset="-122"/>
                  </a:rPr>
                  <a:t>、，</a:t>
                </a:r>
                <a:r>
                  <a:rPr lang="zh-CN" altLang="zh-CN" sz="2000" dirty="0">
                    <a:latin typeface="Xingkai SC Light" charset="-122"/>
                    <a:ea typeface="Xingkai SC Light" charset="-122"/>
                    <a:cs typeface="Xingkai SC Light" charset="-122"/>
                  </a:rPr>
                  <a:t>即</a:t>
                </a:r>
                <a:r>
                  <a:rPr lang="zh-CN" altLang="zh-CN" sz="2000" dirty="0" smtClean="0">
                    <a:latin typeface="Xingkai SC Light" charset="-122"/>
                    <a:ea typeface="Xingkai SC Light" charset="-122"/>
                    <a:cs typeface="Xingkai SC Light" charset="-122"/>
                  </a:rPr>
                  <a:t>任意</a:t>
                </a:r>
                <a:r>
                  <a:rPr lang="en-US" altLang="zh-CN" sz="2000" dirty="0">
                    <a:latin typeface="LingWai SC Medium" charset="-122"/>
                    <a:ea typeface="LingWai SC Medium" charset="-122"/>
                    <a:cs typeface="LingWai SC Medium" charset="-122"/>
                  </a:rPr>
                  <a:t>fragment</a:t>
                </a:r>
                <a:r>
                  <a:rPr lang="zh-CN" altLang="zh-CN" sz="2000" dirty="0" smtClean="0">
                    <a:latin typeface="Xingkai SC Light" charset="-122"/>
                    <a:ea typeface="Xingkai SC Light" charset="-122"/>
                    <a:cs typeface="Xingkai SC Light" charset="-122"/>
                  </a:rPr>
                  <a:t>在任意</a:t>
                </a:r>
                <a:r>
                  <a:rPr lang="zh-CN" altLang="en-US" sz="2000" dirty="0" smtClean="0">
                    <a:latin typeface="Xingkai SC Light" charset="-122"/>
                    <a:ea typeface="Xingkai SC Light" charset="-122"/>
                    <a:cs typeface="Xingkai SC Light" charset="-122"/>
                  </a:rPr>
                  <a:t>时刻</a:t>
                </a:r>
                <a:r>
                  <a:rPr lang="zh-CN" altLang="zh-CN" sz="2000" dirty="0" smtClean="0">
                    <a:latin typeface="Xingkai SC Light" charset="-122"/>
                    <a:ea typeface="Xingkai SC Light" charset="-122"/>
                    <a:cs typeface="Xingkai SC Light" charset="-122"/>
                  </a:rPr>
                  <a:t>都</a:t>
                </a:r>
                <a:r>
                  <a:rPr lang="zh-CN" altLang="zh-CN" sz="2000" dirty="0">
                    <a:latin typeface="Xingkai SC Light" charset="-122"/>
                    <a:ea typeface="Xingkai SC Light" charset="-122"/>
                    <a:cs typeface="Xingkai SC Light" charset="-122"/>
                  </a:rPr>
                  <a:t>可将消息发送</a:t>
                </a:r>
                <a:r>
                  <a:rPr lang="zh-CN" altLang="zh-CN" sz="2000" dirty="0" smtClean="0">
                    <a:latin typeface="Xingkai SC Light" charset="-122"/>
                    <a:ea typeface="Xingkai SC Light" charset="-122"/>
                    <a:cs typeface="Xingkai SC Light" charset="-122"/>
                  </a:rPr>
                  <a:t>给</a:t>
                </a:r>
                <a:r>
                  <a:rPr lang="zh-CN" altLang="en-US" sz="2000" dirty="0" smtClean="0">
                    <a:latin typeface="Xingkai SC Light" charset="-122"/>
                    <a:ea typeface="Xingkai SC Light" charset="-122"/>
                    <a:cs typeface="Xingkai SC Light" charset="-122"/>
                  </a:rPr>
                  <a:t>其它</a:t>
                </a:r>
                <a:r>
                  <a:rPr lang="en-US" altLang="zh-CN" sz="2000" dirty="0" smtClean="0">
                    <a:latin typeface="LingWai SC Medium" charset="-122"/>
                    <a:ea typeface="LingWai SC Medium" charset="-122"/>
                    <a:cs typeface="LingWai SC Medium" charset="-122"/>
                  </a:rPr>
                  <a:t>fragment</a:t>
                </a:r>
                <a:r>
                  <a:rPr lang="zh-CN" altLang="zh-CN" sz="2000" dirty="0" smtClean="0">
                    <a:latin typeface="Xingkai SC Light" charset="-122"/>
                    <a:ea typeface="Xingkai SC Light" charset="-122"/>
                    <a:cs typeface="Xingkai SC Light" charset="-122"/>
                  </a:rPr>
                  <a:t>同样，</a:t>
                </a:r>
                <a:r>
                  <a:rPr lang="zh-CN" altLang="en-US" sz="2000" dirty="0" smtClean="0">
                    <a:latin typeface="Xingkai SC Light" charset="-122"/>
                    <a:ea typeface="Xingkai SC Light" charset="-122"/>
                    <a:cs typeface="Xingkai SC Light" charset="-122"/>
                  </a:rPr>
                  <a:t>同样也会随时接收消息</a:t>
                </a:r>
                <a:r>
                  <a:rPr lang="zh-CN" altLang="zh-CN" sz="2000" dirty="0" smtClean="0">
                    <a:latin typeface="Xingkai SC Light" charset="-122"/>
                    <a:ea typeface="Xingkai SC Light" charset="-122"/>
                    <a:cs typeface="Xingkai SC Light" charset="-122"/>
                  </a:rPr>
                  <a:t>，</a:t>
                </a:r>
                <a:r>
                  <a:rPr lang="zh-CN" altLang="zh-CN" sz="2000" dirty="0">
                    <a:latin typeface="Xingkai SC Light" charset="-122"/>
                    <a:ea typeface="Xingkai SC Light" charset="-122"/>
                    <a:cs typeface="Xingkai SC Light" charset="-122"/>
                  </a:rPr>
                  <a:t>保存在缓冲</a:t>
                </a:r>
                <a:r>
                  <a:rPr lang="en-US" altLang="zh-CN" sz="2000" dirty="0">
                    <a:latin typeface="LingWai SC Medium" charset="-122"/>
                    <a:ea typeface="LingWai SC Medium" charset="-122"/>
                    <a:cs typeface="LingWai SC Medium" charset="-122"/>
                  </a:rPr>
                  <a:t>buffer</a:t>
                </a:r>
                <a:r>
                  <a:rPr lang="zh-CN" altLang="zh-CN" sz="2000" dirty="0">
                    <a:latin typeface="Xingkai SC Light" charset="-122"/>
                    <a:ea typeface="Xingkai SC Light" charset="-122"/>
                    <a:cs typeface="Xingkai SC Light" charset="-122"/>
                  </a:rPr>
                  <a:t>中，该过程不会阻塞任何计算过程</a:t>
                </a:r>
                <a:r>
                  <a:rPr lang="zh-CN" altLang="zh-CN" sz="2000" dirty="0" smtClean="0">
                    <a:latin typeface="Xingkai SC Light" charset="-122"/>
                    <a:ea typeface="Xingkai SC Light" charset="-122"/>
                    <a:cs typeface="Xingkai SC Light" charset="-122"/>
                  </a:rPr>
                  <a:t>。</a:t>
                </a:r>
                <a:endParaRPr lang="en-US" altLang="zh-CN" sz="2000" dirty="0" smtClean="0">
                  <a:latin typeface="Xingkai SC Light" charset="-122"/>
                  <a:ea typeface="Xingkai SC Light" charset="-122"/>
                  <a:cs typeface="Xingkai SC Light" charset="-122"/>
                </a:endParaRPr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81" y="1265193"/>
                <a:ext cx="9582411" cy="4093428"/>
              </a:xfrm>
              <a:prstGeom prst="rect">
                <a:avLst/>
              </a:prstGeom>
              <a:blipFill rotWithShape="0">
                <a:blip r:embed="rId4"/>
                <a:stretch>
                  <a:fillRect l="-700" t="-1043" r="-637" b="-17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66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384" y="6139622"/>
            <a:ext cx="3372075" cy="709911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670" y="124649"/>
            <a:ext cx="740096" cy="740096"/>
          </a:xfrm>
          <a:prstGeom prst="rect">
            <a:avLst/>
          </a:prstGeom>
          <a:blipFill>
            <a:blip r:embed="rId2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501041" y="956362"/>
            <a:ext cx="11198677" cy="36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01041" y="371587"/>
            <a:ext cx="7422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LingWai SC Medium" charset="-122"/>
                <a:ea typeface="LingWai SC Medium" charset="-122"/>
                <a:cs typeface="LingWai SC Medium" charset="-122"/>
              </a:rPr>
              <a:t>已完成的工作与阶段性成果</a:t>
            </a:r>
            <a:r>
              <a:rPr kumimoji="1" lang="en-US" altLang="zh-CN" sz="3200" b="1" dirty="0" smtClean="0">
                <a:latin typeface="LingWai SC Medium" charset="-122"/>
                <a:ea typeface="LingWai SC Medium" charset="-122"/>
                <a:cs typeface="LingWai SC Medium" charset="-122"/>
              </a:rPr>
              <a:t> </a:t>
            </a:r>
            <a:r>
              <a:rPr kumimoji="1" lang="mr-IN" altLang="zh-CN" sz="3200" b="1" dirty="0" smtClean="0">
                <a:latin typeface="LingWai SC Medium" charset="-122"/>
                <a:ea typeface="LingWai SC Medium" charset="-122"/>
                <a:cs typeface="LingWai SC Medium" charset="-122"/>
              </a:rPr>
              <a:t>–</a:t>
            </a:r>
            <a:r>
              <a:rPr kumimoji="1" lang="zh-CN" altLang="en-US" sz="3200" b="1" dirty="0" smtClean="0">
                <a:latin typeface="LingWai SC Medium" charset="-122"/>
                <a:ea typeface="LingWai SC Medium" charset="-122"/>
                <a:cs typeface="LingWai SC Medium" charset="-122"/>
              </a:rPr>
              <a:t> </a:t>
            </a:r>
            <a:r>
              <a:rPr kumimoji="1" lang="zh-CN" altLang="en-US" sz="3200" b="1" dirty="0" smtClean="0">
                <a:latin typeface="LingWai SC Medium" charset="-122"/>
                <a:ea typeface="LingWai SC Medium" charset="-122"/>
                <a:cs typeface="LingWai SC Medium" charset="-122"/>
              </a:rPr>
              <a:t>性能评估</a:t>
            </a:r>
            <a:endParaRPr kumimoji="1" lang="zh-CN" altLang="en-US" sz="3200" b="1" dirty="0">
              <a:latin typeface="LingWai SC Medium" charset="-122"/>
              <a:ea typeface="LingWai SC Medium" charset="-122"/>
              <a:cs typeface="LingWai SC Medium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50" y="1255200"/>
            <a:ext cx="2399113" cy="179933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716095" y="3087964"/>
            <a:ext cx="59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latin typeface="LingWai SC Medium" charset="-122"/>
                <a:ea typeface="LingWai SC Medium" charset="-122"/>
                <a:cs typeface="LingWai SC Medium" charset="-122"/>
              </a:rPr>
              <a:t> </a:t>
            </a:r>
            <a:r>
              <a:rPr kumimoji="1" lang="en-US" altLang="zh-CN" smtClean="0">
                <a:latin typeface="LingWai SC Medium" charset="-122"/>
                <a:ea typeface="LingWai SC Medium" charset="-122"/>
                <a:cs typeface="LingWai SC Medium" charset="-122"/>
              </a:rPr>
              <a:t>BFS</a:t>
            </a:r>
            <a:endParaRPr kumimoji="1"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029" y="1255200"/>
            <a:ext cx="2498364" cy="187377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553319" y="3124113"/>
            <a:ext cx="84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latin typeface="LingWai SC Medium" charset="-122"/>
                <a:ea typeface="LingWai SC Medium" charset="-122"/>
                <a:cs typeface="LingWai SC Medium" charset="-122"/>
              </a:rPr>
              <a:t> </a:t>
            </a:r>
            <a:r>
              <a:rPr kumimoji="1" lang="en-US" altLang="zh-CN" smtClean="0">
                <a:latin typeface="LingWai SC Medium" charset="-122"/>
                <a:ea typeface="LingWai SC Medium" charset="-122"/>
                <a:cs typeface="LingWai SC Medium" charset="-122"/>
              </a:rPr>
              <a:t>HITS</a:t>
            </a:r>
            <a:endParaRPr kumimoji="1"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393" y="1195920"/>
            <a:ext cx="2656443" cy="1992332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6887708" y="3160660"/>
            <a:ext cx="84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LingWai SC Medium" charset="-122"/>
                <a:ea typeface="LingWai SC Medium" charset="-122"/>
                <a:cs typeface="LingWai SC Medium" charset="-122"/>
              </a:rPr>
              <a:t> </a:t>
            </a:r>
            <a:r>
              <a:rPr kumimoji="1" lang="en-US" altLang="zh-CN" dirty="0" smtClean="0">
                <a:latin typeface="LingWai SC Medium" charset="-122"/>
                <a:ea typeface="LingWai SC Medium" charset="-122"/>
                <a:cs typeface="LingWai SC Medium" charset="-122"/>
              </a:rPr>
              <a:t>Louvain</a:t>
            </a:r>
            <a:endParaRPr kumimoji="1" lang="zh-CN" altLang="en-US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853" y="1178999"/>
            <a:ext cx="2701564" cy="2026173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9318365" y="3160660"/>
            <a:ext cx="1819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LingWai SC Medium" charset="-122"/>
                <a:ea typeface="LingWai SC Medium" charset="-122"/>
                <a:cs typeface="LingWai SC Medium" charset="-122"/>
              </a:rPr>
              <a:t> </a:t>
            </a:r>
            <a:r>
              <a:rPr kumimoji="1" lang="en-US" altLang="zh-CN" smtClean="0">
                <a:latin typeface="LingWai SC Medium" charset="-122"/>
                <a:ea typeface="LingWai SC Medium" charset="-122"/>
                <a:cs typeface="LingWai SC Medium" charset="-122"/>
              </a:rPr>
              <a:t>Label Propagation</a:t>
            </a:r>
            <a:endParaRPr kumimoji="1" lang="zh-CN" altLang="en-US" dirty="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25" y="3720352"/>
            <a:ext cx="2096570" cy="1572427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728536" y="5292778"/>
            <a:ext cx="968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LingWai SC Medium" charset="-122"/>
                <a:ea typeface="LingWai SC Medium" charset="-122"/>
                <a:cs typeface="LingWai SC Medium" charset="-122"/>
              </a:rPr>
              <a:t> </a:t>
            </a:r>
            <a:r>
              <a:rPr kumimoji="1" lang="en-US" altLang="zh-CN" dirty="0" err="1" smtClean="0">
                <a:latin typeface="LingWai SC Medium" charset="-122"/>
                <a:ea typeface="LingWai SC Medium" charset="-122"/>
                <a:cs typeface="LingWai SC Medium" charset="-122"/>
              </a:rPr>
              <a:t>Pagerank</a:t>
            </a:r>
            <a:endParaRPr kumimoji="1" lang="en-US" altLang="zh-CN" dirty="0" smtClean="0">
              <a:latin typeface="LingWai SC Medium" charset="-122"/>
              <a:ea typeface="LingWai SC Medium" charset="-122"/>
              <a:cs typeface="LingWai SC Medium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11" y="3708276"/>
            <a:ext cx="2235399" cy="1676549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2888677" y="5292778"/>
            <a:ext cx="104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LingWai SC Medium" charset="-122"/>
                <a:ea typeface="LingWai SC Medium" charset="-122"/>
                <a:cs typeface="LingWai SC Medium" charset="-122"/>
              </a:rPr>
              <a:t> </a:t>
            </a:r>
            <a:r>
              <a:rPr kumimoji="1" lang="en-US" altLang="zh-CN" dirty="0" smtClean="0">
                <a:latin typeface="LingWai SC Medium" charset="-122"/>
                <a:ea typeface="LingWai SC Medium" charset="-122"/>
                <a:cs typeface="LingWai SC Medium" charset="-122"/>
              </a:rPr>
              <a:t>Sampling</a:t>
            </a:r>
            <a:endParaRPr kumimoji="1" lang="zh-CN" altLang="en-US" dirty="0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526" y="3685809"/>
            <a:ext cx="2342028" cy="1756521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5401130" y="5362358"/>
            <a:ext cx="878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LingWai SC Medium" charset="-122"/>
                <a:ea typeface="LingWai SC Medium" charset="-122"/>
                <a:cs typeface="LingWai SC Medium" charset="-122"/>
              </a:rPr>
              <a:t> </a:t>
            </a:r>
            <a:r>
              <a:rPr kumimoji="1" lang="en-US" altLang="zh-CN" dirty="0" smtClean="0">
                <a:latin typeface="LingWai SC Medium" charset="-122"/>
                <a:ea typeface="LingWai SC Medium" charset="-122"/>
                <a:cs typeface="LingWai SC Medium" charset="-122"/>
              </a:rPr>
              <a:t>SSSP</a:t>
            </a:r>
            <a:endParaRPr kumimoji="1" lang="zh-CN" altLang="en-US" dirty="0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276" y="3650004"/>
            <a:ext cx="2390788" cy="1793091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572" y="3602279"/>
            <a:ext cx="2564772" cy="1923579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7482937" y="5378441"/>
            <a:ext cx="161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LingWai SC Medium" charset="-122"/>
                <a:ea typeface="LingWai SC Medium" charset="-122"/>
                <a:cs typeface="LingWai SC Medium" charset="-122"/>
              </a:rPr>
              <a:t> </a:t>
            </a:r>
            <a:r>
              <a:rPr kumimoji="1" lang="en-US" altLang="zh-CN" dirty="0" smtClean="0">
                <a:latin typeface="LingWai SC Medium" charset="-122"/>
                <a:ea typeface="LingWai SC Medium" charset="-122"/>
                <a:cs typeface="LingWai SC Medium" charset="-122"/>
              </a:rPr>
              <a:t>WCC-</a:t>
            </a:r>
            <a:r>
              <a:rPr kumimoji="1" lang="en-US" altLang="zh-CN" dirty="0" err="1">
                <a:latin typeface="LingWai SC Medium" charset="-122"/>
                <a:ea typeface="LingWai SC Medium" charset="-122"/>
                <a:cs typeface="LingWai SC Medium" charset="-122"/>
              </a:rPr>
              <a:t>H</a:t>
            </a:r>
            <a:r>
              <a:rPr kumimoji="1" lang="en-US" altLang="zh-CN" dirty="0" err="1" smtClean="0">
                <a:latin typeface="LingWai SC Medium" charset="-122"/>
                <a:ea typeface="LingWai SC Medium" charset="-122"/>
                <a:cs typeface="LingWai SC Medium" charset="-122"/>
              </a:rPr>
              <a:t>ashmin</a:t>
            </a:r>
            <a:endParaRPr kumimoji="1"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10429894" y="5442339"/>
            <a:ext cx="878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LingWai SC Medium" charset="-122"/>
                <a:ea typeface="LingWai SC Medium" charset="-122"/>
                <a:cs typeface="LingWai SC Medium" charset="-122"/>
              </a:rPr>
              <a:t> </a:t>
            </a:r>
            <a:r>
              <a:rPr kumimoji="1" lang="en-US" altLang="zh-CN" dirty="0" smtClean="0">
                <a:latin typeface="LingWai SC Medium" charset="-122"/>
                <a:ea typeface="LingWai SC Medium" charset="-122"/>
                <a:cs typeface="LingWai SC Medium" charset="-122"/>
              </a:rPr>
              <a:t>WCC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188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384" y="6139622"/>
            <a:ext cx="3372075" cy="709911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670" y="124649"/>
            <a:ext cx="740096" cy="740096"/>
          </a:xfrm>
          <a:prstGeom prst="rect">
            <a:avLst/>
          </a:prstGeom>
          <a:blipFill>
            <a:blip r:embed="rId2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501041" y="956362"/>
            <a:ext cx="11198677" cy="36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01041" y="371587"/>
            <a:ext cx="7422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LingWai SC Medium" charset="-122"/>
                <a:ea typeface="LingWai SC Medium" charset="-122"/>
                <a:cs typeface="LingWai SC Medium" charset="-122"/>
              </a:rPr>
              <a:t>下一阶段工作计划</a:t>
            </a:r>
            <a:endParaRPr kumimoji="1" lang="zh-CN" altLang="en-US" sz="3200" b="1" dirty="0">
              <a:latin typeface="LingWai SC Medium" charset="-122"/>
              <a:ea typeface="LingWai SC Medium" charset="-122"/>
              <a:cs typeface="LingWai SC Medium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685364" y="1541137"/>
            <a:ext cx="843578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kumimoji="1" lang="en-US" altLang="zh-CN" dirty="0" smtClean="0">
              <a:latin typeface="Xingkai SC Light" charset="-122"/>
              <a:ea typeface="Xingkai SC Light" charset="-122"/>
              <a:cs typeface="Xingkai SC Light" charset="-122"/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dirty="0" smtClean="0">
                <a:latin typeface="STXingkai" charset="-122"/>
                <a:ea typeface="STXingkai" charset="-122"/>
                <a:cs typeface="STXingkai" charset="-122"/>
              </a:rPr>
              <a:t>训练模型</a:t>
            </a:r>
            <a:r>
              <a:rPr lang="zh-CN" altLang="en-US" dirty="0" smtClean="0">
                <a:latin typeface="Xingkai SC Light" charset="-122"/>
                <a:ea typeface="Xingkai SC Light" charset="-122"/>
                <a:cs typeface="Xingkai SC Light" charset="-122"/>
              </a:rPr>
              <a:t>：由于神经网络参数调节较复杂，还没有一组很好的参数，目前只是针对随机森林、岭回归、局部加权回归做了预测，后续会继续完成神经网络的实验</a:t>
            </a:r>
            <a:r>
              <a:rPr lang="zh-CN" altLang="zh-CN" dirty="0" smtClean="0">
                <a:latin typeface="Xingkai SC Light" charset="-122"/>
                <a:ea typeface="Xingkai SC Light" charset="-122"/>
                <a:cs typeface="Xingkai SC Light" charset="-122"/>
              </a:rPr>
              <a:t>。</a:t>
            </a:r>
            <a:endParaRPr lang="en-US" altLang="zh-CN" dirty="0" smtClean="0">
              <a:latin typeface="Xingkai SC Light" charset="-122"/>
              <a:ea typeface="Xingkai SC Light" charset="-122"/>
              <a:cs typeface="Xingkai SC Light" charset="-122"/>
            </a:endParaRPr>
          </a:p>
          <a:p>
            <a:pPr marL="457200" indent="-457200">
              <a:buFontTx/>
              <a:buAutoNum type="arabicPeriod"/>
            </a:pPr>
            <a:r>
              <a:rPr kumimoji="1" lang="zh-CN" altLang="en-US" dirty="0" smtClean="0">
                <a:latin typeface="STXingkai" charset="-122"/>
                <a:ea typeface="STXingkai" charset="-122"/>
                <a:cs typeface="STXingkai" charset="-122"/>
              </a:rPr>
              <a:t>性能</a:t>
            </a:r>
            <a:r>
              <a:rPr kumimoji="1" lang="zh-CN" altLang="en-US" dirty="0" smtClean="0">
                <a:latin typeface="Xingkai SC Light" charset="-122"/>
                <a:ea typeface="Xingkai SC Light" charset="-122"/>
                <a:cs typeface="Xingkai SC Light" charset="-122"/>
              </a:rPr>
              <a:t>：目前针对部分算法，最终的</a:t>
            </a:r>
            <a:r>
              <a:rPr kumimoji="1" lang="en-US" altLang="zh-CN" dirty="0" smtClean="0">
                <a:latin typeface="Xingkai SC Light" charset="-122"/>
                <a:ea typeface="Xingkai SC Light" charset="-122"/>
                <a:cs typeface="Xingkai SC Light" charset="-122"/>
              </a:rPr>
              <a:t>MPAP</a:t>
            </a:r>
            <a:r>
              <a:rPr kumimoji="1" lang="zh-CN" altLang="en-US" dirty="0" smtClean="0">
                <a:latin typeface="Xingkai SC Light" charset="-122"/>
                <a:ea typeface="Xingkai SC Light" charset="-122"/>
                <a:cs typeface="Xingkai SC Light" charset="-122"/>
              </a:rPr>
              <a:t>性能没有其他的模型的理想，后续会针对这一部分做一些优化，去深入查找原因</a:t>
            </a:r>
            <a:endParaRPr kumimoji="1" lang="en-US" altLang="zh-CN" dirty="0" smtClean="0">
              <a:latin typeface="Xingkai SC Light" charset="-122"/>
              <a:ea typeface="Xingkai SC Light" charset="-122"/>
              <a:cs typeface="Xingkai SC Light" charset="-122"/>
            </a:endParaRPr>
          </a:p>
          <a:p>
            <a:pPr marL="457200" indent="-457200">
              <a:buFontTx/>
              <a:buAutoNum type="arabicPeriod"/>
            </a:pPr>
            <a:r>
              <a:rPr kumimoji="1" lang="en-US" altLang="zh-CN" dirty="0" smtClean="0">
                <a:latin typeface="STXingkai" charset="-122"/>
                <a:ea typeface="STXingkai" charset="-122"/>
                <a:cs typeface="STXingkai" charset="-122"/>
              </a:rPr>
              <a:t>Web</a:t>
            </a:r>
            <a:r>
              <a:rPr kumimoji="1" lang="zh-CN" altLang="en-US" dirty="0" smtClean="0">
                <a:latin typeface="STXingkai" charset="-122"/>
                <a:ea typeface="STXingkai" charset="-122"/>
                <a:cs typeface="STXingkai" charset="-122"/>
              </a:rPr>
              <a:t>页面</a:t>
            </a:r>
            <a:r>
              <a:rPr kumimoji="1" lang="zh-CN" altLang="en-US" dirty="0" smtClean="0">
                <a:latin typeface="Xingkai SC Light" charset="-122"/>
                <a:ea typeface="Xingkai SC Light" charset="-122"/>
                <a:cs typeface="Xingkai SC Light" charset="-122"/>
              </a:rPr>
              <a:t>：针对以后的并行引擎，开发</a:t>
            </a:r>
            <a:r>
              <a:rPr kumimoji="1" lang="en-US" altLang="zh-CN" dirty="0" smtClean="0">
                <a:latin typeface="Xingkai SC Light" charset="-122"/>
                <a:ea typeface="Xingkai SC Light" charset="-122"/>
                <a:cs typeface="Xingkai SC Light" charset="-122"/>
              </a:rPr>
              <a:t>web</a:t>
            </a:r>
            <a:r>
              <a:rPr kumimoji="1" lang="zh-CN" altLang="en-US" dirty="0" smtClean="0">
                <a:latin typeface="Xingkai SC Light" charset="-122"/>
                <a:ea typeface="Xingkai SC Light" charset="-122"/>
                <a:cs typeface="Xingkai SC Light" charset="-122"/>
              </a:rPr>
              <a:t>服务页面，且所做工作零散，需要最终整合，用于更好的展示</a:t>
            </a:r>
            <a:endParaRPr kumimoji="1" lang="en-US" altLang="zh-CN" dirty="0" smtClean="0">
              <a:latin typeface="Xingkai SC Light" charset="-122"/>
              <a:ea typeface="Xingkai SC Light" charset="-122"/>
              <a:cs typeface="Xingkai SC Light" charset="-122"/>
            </a:endParaRPr>
          </a:p>
          <a:p>
            <a:pPr marL="457200" indent="-457200">
              <a:buFontTx/>
              <a:buAutoNum type="arabicPeriod"/>
            </a:pPr>
            <a:r>
              <a:rPr kumimoji="1" lang="zh-CN" altLang="en-US" dirty="0" smtClean="0">
                <a:latin typeface="STXingkai" charset="-122"/>
                <a:ea typeface="STXingkai" charset="-122"/>
                <a:cs typeface="STXingkai" charset="-122"/>
              </a:rPr>
              <a:t>撰写论文</a:t>
            </a:r>
            <a:endParaRPr kumimoji="1" lang="en-US" altLang="zh-CN" dirty="0" smtClean="0">
              <a:latin typeface="STXingkai" charset="-122"/>
              <a:ea typeface="STXingkai" charset="-122"/>
              <a:cs typeface="STXingkai" charset="-122"/>
            </a:endParaRPr>
          </a:p>
          <a:p>
            <a:pPr marL="457200" indent="-457200">
              <a:buFontTx/>
              <a:buAutoNum type="arabicPeriod"/>
            </a:pPr>
            <a:endParaRPr kumimoji="1" lang="en-US" altLang="zh-CN" dirty="0">
              <a:latin typeface="Xingkai SC Light" charset="-122"/>
              <a:ea typeface="Xingkai SC Light" charset="-122"/>
              <a:cs typeface="Xingkai SC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43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384" y="6148089"/>
            <a:ext cx="3372075" cy="709911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670" y="124649"/>
            <a:ext cx="740096" cy="740096"/>
          </a:xfrm>
          <a:prstGeom prst="rect">
            <a:avLst/>
          </a:prstGeom>
          <a:blipFill>
            <a:blip r:embed="rId2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501041" y="956362"/>
            <a:ext cx="11198677" cy="36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01041" y="325778"/>
            <a:ext cx="6739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latin typeface="LingWai SC Medium" charset="-122"/>
                <a:ea typeface="LingWai SC Medium" charset="-122"/>
                <a:cs typeface="LingWai SC Medium" charset="-122"/>
              </a:rPr>
              <a:t>C</a:t>
            </a:r>
            <a:r>
              <a:rPr kumimoji="1" lang="en-US" altLang="zh-CN" sz="3200" b="1" dirty="0" smtClean="0">
                <a:latin typeface="LingWai SC Medium" charset="-122"/>
                <a:ea typeface="LingWai SC Medium" charset="-122"/>
                <a:cs typeface="LingWai SC Medium" charset="-122"/>
              </a:rPr>
              <a:t>ontents</a:t>
            </a:r>
            <a:endParaRPr kumimoji="1" lang="zh-CN" altLang="en-US" sz="3200" b="1" dirty="0">
              <a:latin typeface="LingWai SC Medium" charset="-122"/>
              <a:ea typeface="LingWai SC Medium" charset="-122"/>
              <a:cs typeface="LingWai SC Medium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404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384" y="6148089"/>
            <a:ext cx="3372075" cy="709911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670" y="124649"/>
            <a:ext cx="740096" cy="740096"/>
          </a:xfrm>
          <a:prstGeom prst="rect">
            <a:avLst/>
          </a:prstGeom>
          <a:blipFill>
            <a:blip r:embed="rId2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501041" y="956362"/>
            <a:ext cx="11198677" cy="36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01041" y="325778"/>
            <a:ext cx="6739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latin typeface="LingWai SC Medium" charset="-122"/>
                <a:ea typeface="LingWai SC Medium" charset="-122"/>
                <a:cs typeface="LingWai SC Medium" charset="-122"/>
              </a:rPr>
              <a:t>C</a:t>
            </a:r>
            <a:r>
              <a:rPr kumimoji="1" lang="en-US" altLang="zh-CN" sz="3200" b="1" dirty="0" smtClean="0">
                <a:latin typeface="LingWai SC Medium" charset="-122"/>
                <a:ea typeface="LingWai SC Medium" charset="-122"/>
                <a:cs typeface="LingWai SC Medium" charset="-122"/>
              </a:rPr>
              <a:t>ontents</a:t>
            </a:r>
            <a:endParaRPr kumimoji="1" lang="zh-CN" altLang="en-US" sz="3200" b="1" dirty="0">
              <a:latin typeface="LingWai SC Medium" charset="-122"/>
              <a:ea typeface="LingWai SC Medium" charset="-122"/>
              <a:cs typeface="LingWai SC Medium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0258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384" y="6148089"/>
            <a:ext cx="3372075" cy="709911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670" y="124649"/>
            <a:ext cx="740096" cy="740096"/>
          </a:xfrm>
          <a:prstGeom prst="rect">
            <a:avLst/>
          </a:prstGeom>
          <a:blipFill>
            <a:blip r:embed="rId3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501041" y="956362"/>
            <a:ext cx="11198677" cy="36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01041" y="325778"/>
            <a:ext cx="6739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LingWai SC Medium" charset="-122"/>
                <a:ea typeface="LingWai SC Medium" charset="-122"/>
                <a:cs typeface="LingWai SC Medium" charset="-122"/>
              </a:rPr>
              <a:t>目录</a:t>
            </a:r>
            <a:endParaRPr kumimoji="1" lang="zh-CN" altLang="en-US" sz="3200" b="1" dirty="0">
              <a:latin typeface="LingWai SC Medium" charset="-122"/>
              <a:ea typeface="LingWai SC Medium" charset="-122"/>
              <a:cs typeface="LingWai SC Medium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40910" y="1631233"/>
            <a:ext cx="73903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STXingkai" charset="-122"/>
                <a:ea typeface="STXingkai" charset="-122"/>
                <a:cs typeface="STXingkai" charset="-122"/>
              </a:rPr>
              <a:t>1. </a:t>
            </a:r>
            <a:r>
              <a:rPr kumimoji="1" lang="zh-CN" altLang="en-US" sz="2400" dirty="0" smtClean="0">
                <a:latin typeface="STXingkai" charset="-122"/>
                <a:ea typeface="STXingkai" charset="-122"/>
                <a:cs typeface="STXingkai" charset="-122"/>
              </a:rPr>
              <a:t>论文的研究目标与研究重点</a:t>
            </a:r>
            <a:endParaRPr kumimoji="1" lang="en-US" altLang="zh-CN" sz="2400" dirty="0" smtClean="0">
              <a:latin typeface="STXingkai" charset="-122"/>
              <a:ea typeface="STXingkai" charset="-122"/>
              <a:cs typeface="STXingkai" charset="-122"/>
            </a:endParaRPr>
          </a:p>
          <a:p>
            <a:endParaRPr kumimoji="1" lang="en-US" altLang="zh-CN" sz="2400" dirty="0">
              <a:latin typeface="STXingkai" charset="-122"/>
              <a:ea typeface="STXingkai" charset="-122"/>
              <a:cs typeface="STXingkai" charset="-122"/>
            </a:endParaRPr>
          </a:p>
          <a:p>
            <a:r>
              <a:rPr kumimoji="1" lang="en-US" altLang="zh-CN" sz="2400" dirty="0" smtClean="0">
                <a:latin typeface="STXingkai" charset="-122"/>
                <a:ea typeface="STXingkai" charset="-122"/>
                <a:cs typeface="STXingkai" charset="-122"/>
              </a:rPr>
              <a:t>2.</a:t>
            </a:r>
            <a:r>
              <a:rPr kumimoji="1" lang="zh-CN" altLang="en-US" sz="2400" dirty="0" smtClean="0">
                <a:latin typeface="STXingkai" charset="-122"/>
                <a:ea typeface="STXingkai" charset="-122"/>
                <a:cs typeface="STXingkai" charset="-122"/>
              </a:rPr>
              <a:t>已完成的工作和阶段性成果</a:t>
            </a:r>
            <a:endParaRPr kumimoji="1" lang="en-US" altLang="zh-CN" sz="2400" dirty="0" smtClean="0">
              <a:latin typeface="STXingkai" charset="-122"/>
              <a:ea typeface="STXingkai" charset="-122"/>
              <a:cs typeface="STXingkai" charset="-122"/>
            </a:endParaRPr>
          </a:p>
          <a:p>
            <a:endParaRPr kumimoji="1" lang="en-US" altLang="zh-CN" sz="2400" dirty="0">
              <a:latin typeface="STXingkai" charset="-122"/>
              <a:ea typeface="STXingkai" charset="-122"/>
              <a:cs typeface="STXingkai" charset="-122"/>
            </a:endParaRPr>
          </a:p>
          <a:p>
            <a:r>
              <a:rPr kumimoji="1" lang="en-US" altLang="zh-CN" sz="2400" dirty="0" smtClean="0">
                <a:latin typeface="STXingkai" charset="-122"/>
                <a:ea typeface="STXingkai" charset="-122"/>
                <a:cs typeface="STXingkai" charset="-122"/>
              </a:rPr>
              <a:t>3.</a:t>
            </a:r>
            <a:r>
              <a:rPr kumimoji="1" lang="zh-CN" altLang="en-US" sz="2400" dirty="0" smtClean="0">
                <a:latin typeface="STXingkai" charset="-122"/>
                <a:ea typeface="STXingkai" charset="-122"/>
                <a:cs typeface="STXingkai" charset="-122"/>
              </a:rPr>
              <a:t> 下一阶段工作计划</a:t>
            </a:r>
            <a:endParaRPr kumimoji="1" lang="zh-CN" altLang="en-US" sz="2400" dirty="0">
              <a:latin typeface="STXingkai" charset="-122"/>
              <a:ea typeface="STXingkai" charset="-122"/>
              <a:cs typeface="STXingka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705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384" y="6148089"/>
            <a:ext cx="3372075" cy="709911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670" y="124649"/>
            <a:ext cx="740096" cy="740096"/>
          </a:xfrm>
          <a:prstGeom prst="rect">
            <a:avLst/>
          </a:prstGeom>
          <a:blipFill>
            <a:blip r:embed="rId2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501041" y="956362"/>
            <a:ext cx="11198677" cy="36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01041" y="325778"/>
            <a:ext cx="6739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LingWai SC Medium" charset="-122"/>
                <a:ea typeface="LingWai SC Medium" charset="-122"/>
                <a:cs typeface="LingWai SC Medium" charset="-122"/>
              </a:rPr>
              <a:t>论文的研究目标与研究重点</a:t>
            </a:r>
            <a:endParaRPr kumimoji="1" lang="zh-CN" altLang="en-US" sz="3200" b="1" dirty="0">
              <a:latin typeface="LingWai SC Medium" charset="-122"/>
              <a:ea typeface="LingWai SC Medium" charset="-122"/>
              <a:cs typeface="LingWai SC Medium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77862" y="1518498"/>
            <a:ext cx="95824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latin typeface="STXingkai" charset="-122"/>
                <a:ea typeface="STXingkai" charset="-122"/>
                <a:cs typeface="STXingkai" charset="-122"/>
              </a:rPr>
              <a:t>研究目标：</a:t>
            </a:r>
            <a:r>
              <a:rPr kumimoji="1" lang="zh-CN" altLang="en-US" sz="2400" dirty="0" smtClean="0">
                <a:latin typeface="Xingkai SC Light" charset="-122"/>
                <a:ea typeface="Xingkai SC Light" charset="-122"/>
                <a:cs typeface="Xingkai SC Light" charset="-122"/>
              </a:rPr>
              <a:t>已有图计算的并行</a:t>
            </a:r>
            <a:r>
              <a:rPr kumimoji="1" lang="en-US" altLang="zh-CN" sz="2400" dirty="0" smtClean="0">
                <a:latin typeface="Xingkai SC Light" charset="-122"/>
                <a:ea typeface="Xingkai SC Light" charset="-122"/>
                <a:cs typeface="Xingkai SC Light" charset="-122"/>
              </a:rPr>
              <a:t>(</a:t>
            </a:r>
            <a:r>
              <a:rPr kumimoji="1" lang="zh-CN" altLang="en-US" sz="2400" dirty="0" smtClean="0">
                <a:latin typeface="Xingkai SC Light" charset="-122"/>
                <a:ea typeface="Xingkai SC Light" charset="-122"/>
                <a:cs typeface="Xingkai SC Light" charset="-122"/>
              </a:rPr>
              <a:t>同步、异步、混合计算模型</a:t>
            </a:r>
            <a:r>
              <a:rPr kumimoji="1" lang="en-US" altLang="zh-CN" sz="2400" dirty="0" smtClean="0">
                <a:latin typeface="Xingkai SC Light" charset="-122"/>
                <a:ea typeface="Xingkai SC Light" charset="-122"/>
                <a:cs typeface="Xingkai SC Light" charset="-122"/>
              </a:rPr>
              <a:t>)</a:t>
            </a:r>
            <a:r>
              <a:rPr kumimoji="1" lang="zh-CN" altLang="en-US" sz="2400" dirty="0" smtClean="0">
                <a:latin typeface="Xingkai SC Light" charset="-122"/>
                <a:ea typeface="Xingkai SC Light" charset="-122"/>
                <a:cs typeface="Xingkai SC Light" charset="-122"/>
              </a:rPr>
              <a:t>模型中存在有很多的弊端，自适应计算模型通过动态调节点间相对进度从而解决上述问题，本课题在已有自适应模型的原型下，提出了基于消息量预测的自适应图计算模型。</a:t>
            </a:r>
            <a:endParaRPr kumimoji="1" lang="zh-CN" altLang="en-US" sz="2400" dirty="0">
              <a:latin typeface="Xingkai SC Light" charset="-122"/>
              <a:ea typeface="Xingkai SC Light" charset="-122"/>
              <a:cs typeface="Xingkai SC Light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77862" y="3324329"/>
            <a:ext cx="958241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latin typeface="STXingkai" charset="-122"/>
                <a:ea typeface="STXingkai" charset="-122"/>
                <a:cs typeface="STXingkai" charset="-122"/>
              </a:rPr>
              <a:t>研究重点：</a:t>
            </a:r>
            <a:endParaRPr kumimoji="1" lang="en-US" altLang="zh-CN" sz="2400" dirty="0" smtClean="0">
              <a:latin typeface="STXingkai" charset="-122"/>
              <a:ea typeface="STXingkai" charset="-122"/>
              <a:cs typeface="STXingkai" charset="-122"/>
            </a:endParaRPr>
          </a:p>
          <a:p>
            <a:pPr marL="457200" indent="-457200">
              <a:buAutoNum type="arabicPeriod"/>
            </a:pPr>
            <a:r>
              <a:rPr kumimoji="1" lang="zh-CN" altLang="en-US" sz="2400" dirty="0" smtClean="0">
                <a:latin typeface="Xingkai SC Light" charset="-122"/>
                <a:ea typeface="Xingkai SC Light" charset="-122"/>
                <a:cs typeface="Xingkai SC Light" charset="-122"/>
              </a:rPr>
              <a:t>提出基于消息量预测的自适应并行图计算模型，并将消息量预测转换为对运行时间与消息到达速率的预测</a:t>
            </a:r>
            <a:endParaRPr kumimoji="1" lang="en-US" altLang="zh-CN" sz="2400" dirty="0" smtClean="0">
              <a:latin typeface="Xingkai SC Light" charset="-122"/>
              <a:ea typeface="Xingkai SC Light" charset="-122"/>
              <a:cs typeface="Xingkai SC Light" charset="-122"/>
            </a:endParaRPr>
          </a:p>
          <a:p>
            <a:pPr marL="457200" indent="-457200">
              <a:buAutoNum type="arabicPeriod"/>
            </a:pPr>
            <a:r>
              <a:rPr kumimoji="1" lang="zh-CN" altLang="en-US" sz="2400" dirty="0" smtClean="0">
                <a:latin typeface="Xingkai SC Light" charset="-122"/>
                <a:ea typeface="Xingkai SC Light" charset="-122"/>
                <a:cs typeface="Xingkai SC Light" charset="-122"/>
              </a:rPr>
              <a:t>选取工业界与学术界常用的图计算算法，通过分析其在</a:t>
            </a:r>
            <a:r>
              <a:rPr kumimoji="1" lang="en-US" altLang="zh-CN" sz="2400" dirty="0" smtClean="0">
                <a:latin typeface="Xingkai SC Light" charset="-122"/>
                <a:ea typeface="Xingkai SC Light" charset="-122"/>
                <a:cs typeface="Xingkai SC Light" charset="-122"/>
              </a:rPr>
              <a:t>PIE</a:t>
            </a:r>
            <a:r>
              <a:rPr kumimoji="1" lang="zh-CN" altLang="en-US" sz="2400" dirty="0" smtClean="0">
                <a:latin typeface="Xingkai SC Light" charset="-122"/>
                <a:ea typeface="Xingkai SC Light" charset="-122"/>
                <a:cs typeface="Xingkai SC Light" charset="-122"/>
              </a:rPr>
              <a:t>编程模型的行为，将算法分类，针对每类指导出不同的特征提取方案，并选用多种回归模型，进行预测比较</a:t>
            </a:r>
            <a:endParaRPr kumimoji="1" lang="en-US" altLang="zh-CN" sz="2400" dirty="0" smtClean="0">
              <a:latin typeface="Xingkai SC Light" charset="-122"/>
              <a:ea typeface="Xingkai SC Light" charset="-122"/>
              <a:cs typeface="Xingkai SC Light" charset="-122"/>
            </a:endParaRPr>
          </a:p>
          <a:p>
            <a:pPr marL="457200" indent="-457200">
              <a:buAutoNum type="arabicPeriod"/>
            </a:pPr>
            <a:r>
              <a:rPr kumimoji="1" lang="zh-CN" altLang="en-US" sz="2400" dirty="0" smtClean="0">
                <a:latin typeface="Xingkai SC Light" charset="-122"/>
                <a:ea typeface="Xingkai SC Light" charset="-122"/>
                <a:cs typeface="Xingkai SC Light" charset="-122"/>
              </a:rPr>
              <a:t>开发基于消息量的图计算系统，在上述算法上对同步、异步、自适应模型进行性能评估对比</a:t>
            </a:r>
            <a:endParaRPr kumimoji="1" lang="en-US" altLang="zh-CN" sz="2400" dirty="0" smtClean="0">
              <a:latin typeface="Xingkai SC Light" charset="-122"/>
              <a:ea typeface="Xingkai SC Light" charset="-122"/>
              <a:cs typeface="Xingkai SC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347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384" y="6148089"/>
            <a:ext cx="3372075" cy="709911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670" y="124649"/>
            <a:ext cx="740096" cy="740096"/>
          </a:xfrm>
          <a:prstGeom prst="rect">
            <a:avLst/>
          </a:prstGeom>
          <a:blipFill>
            <a:blip r:embed="rId2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501041" y="956362"/>
            <a:ext cx="11198677" cy="36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01041" y="325778"/>
            <a:ext cx="6739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LingWai SC Medium" charset="-122"/>
                <a:ea typeface="LingWai SC Medium" charset="-122"/>
                <a:cs typeface="LingWai SC Medium" charset="-122"/>
              </a:rPr>
              <a:t>已完成的工作与阶段性成果</a:t>
            </a:r>
            <a:r>
              <a:rPr kumimoji="1" lang="en-US" altLang="zh-CN" sz="3200" b="1" dirty="0" smtClean="0">
                <a:latin typeface="LingWai SC Medium" charset="-122"/>
                <a:ea typeface="LingWai SC Medium" charset="-122"/>
                <a:cs typeface="LingWai SC Medium" charset="-122"/>
              </a:rPr>
              <a:t> </a:t>
            </a:r>
            <a:r>
              <a:rPr kumimoji="1" lang="mr-IN" altLang="zh-CN" sz="3200" b="1" dirty="0" smtClean="0">
                <a:latin typeface="LingWai SC Medium" charset="-122"/>
                <a:ea typeface="LingWai SC Medium" charset="-122"/>
                <a:cs typeface="LingWai SC Medium" charset="-122"/>
              </a:rPr>
              <a:t>–</a:t>
            </a:r>
            <a:r>
              <a:rPr kumimoji="1" lang="zh-CN" altLang="en-US" sz="3200" b="1" dirty="0" smtClean="0">
                <a:latin typeface="LingWai SC Medium" charset="-122"/>
                <a:ea typeface="LingWai SC Medium" charset="-122"/>
                <a:cs typeface="LingWai SC Medium" charset="-122"/>
              </a:rPr>
              <a:t> </a:t>
            </a:r>
            <a:r>
              <a:rPr kumimoji="1" lang="en-US" altLang="zh-CN" sz="3200" b="1" dirty="0" smtClean="0">
                <a:latin typeface="LingWai SC Medium" charset="-122"/>
                <a:ea typeface="LingWai SC Medium" charset="-122"/>
                <a:cs typeface="LingWai SC Medium" charset="-122"/>
              </a:rPr>
              <a:t>MPAP</a:t>
            </a:r>
            <a:r>
              <a:rPr kumimoji="1" lang="zh-CN" altLang="en-US" sz="3200" b="1" dirty="0" smtClean="0">
                <a:latin typeface="LingWai SC Medium" charset="-122"/>
                <a:ea typeface="LingWai SC Medium" charset="-122"/>
                <a:cs typeface="LingWai SC Medium" charset="-122"/>
              </a:rPr>
              <a:t>计算模型</a:t>
            </a:r>
            <a:endParaRPr kumimoji="1" lang="zh-CN" altLang="en-US" sz="3200" b="1" dirty="0">
              <a:latin typeface="LingWai SC Medium" charset="-122"/>
              <a:ea typeface="LingWai SC Medium" charset="-122"/>
              <a:cs typeface="LingWai SC Medium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77862" y="1518497"/>
            <a:ext cx="95824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STXingkai" charset="-122"/>
                <a:ea typeface="STXingkai" charset="-122"/>
                <a:cs typeface="STXingkai" charset="-122"/>
              </a:rPr>
              <a:t>MPAP</a:t>
            </a:r>
            <a:r>
              <a:rPr kumimoji="1" lang="zh-CN" altLang="en-US" sz="2400" dirty="0" smtClean="0">
                <a:latin typeface="STXingkai" charset="-122"/>
                <a:ea typeface="STXingkai" charset="-122"/>
                <a:cs typeface="STXingkai" charset="-122"/>
              </a:rPr>
              <a:t>计算模型</a:t>
            </a:r>
            <a:endParaRPr kumimoji="1" lang="en-US" altLang="zh-CN" sz="2400" dirty="0" smtClean="0">
              <a:latin typeface="STXingkai" charset="-122"/>
              <a:ea typeface="STXingkai" charset="-122"/>
              <a:cs typeface="STXingkai" charset="-122"/>
            </a:endParaRPr>
          </a:p>
          <a:p>
            <a:r>
              <a:rPr kumimoji="1" lang="en-US" altLang="zh-CN" sz="2400" dirty="0" smtClean="0">
                <a:latin typeface="Xingkai SC Light" charset="-122"/>
                <a:ea typeface="Xingkai SC Light" charset="-122"/>
                <a:cs typeface="Xingkai SC Light" charset="-122"/>
              </a:rPr>
              <a:t>1.</a:t>
            </a:r>
            <a:r>
              <a:rPr kumimoji="1" lang="zh-CN" altLang="en-US" sz="2400" dirty="0" smtClean="0">
                <a:latin typeface="Xingkai SC Light" charset="-122"/>
                <a:ea typeface="Xingkai SC Light" charset="-122"/>
                <a:cs typeface="Xingkai SC Light" charset="-122"/>
              </a:rPr>
              <a:t> 核心思想：本质上属于异步计算模型，但每个计算节点在每轮迭代计算开始前，需先判断自己是否等待一段时间，等待的目的是为了接收更多消息，从而增加每轮计算效率。</a:t>
            </a:r>
            <a:endParaRPr kumimoji="1" lang="zh-CN" altLang="en-US" sz="2400" dirty="0">
              <a:latin typeface="Xingkai SC Light" charset="-122"/>
              <a:ea typeface="Xingkai SC Light" charset="-122"/>
              <a:cs typeface="Xingkai SC Light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2541793" y="4619265"/>
                <a:ext cx="6693838" cy="8117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/>
                          </m:ctrlPr>
                        </m:sSubPr>
                        <m:e>
                          <m:r>
                            <a:rPr lang="en-US" altLang="zh-CN" i="1"/>
                            <m:t>𝐷𝑆</m:t>
                          </m:r>
                        </m:e>
                        <m:sub>
                          <m:r>
                            <a:rPr lang="en-US" altLang="zh-CN" i="1"/>
                            <m:t>𝑖</m:t>
                          </m:r>
                        </m:sub>
                      </m:sSub>
                      <m:r>
                        <a:rPr lang="en-US" altLang="zh-CN"/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zh-CN" i="1"/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i="1"/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CN" altLang="zh-CN" i="1"/>
                                  </m:ctrlPr>
                                </m:sSubPr>
                                <m:e>
                                  <m:r>
                                    <a:rPr lang="en-US" altLang="zh-CN" i="1"/>
                                    <m:t>  ( </m:t>
                                  </m:r>
                                  <m:r>
                                    <a:rPr lang="en-US" altLang="zh-CN" i="1"/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i="1"/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i="1"/>
                                <m:t>∗ </m:t>
                              </m:r>
                              <m:sSub>
                                <m:sSubPr>
                                  <m:ctrlPr>
                                    <a:rPr lang="zh-CN" altLang="zh-CN" i="1"/>
                                  </m:ctrlPr>
                                </m:sSubPr>
                                <m:e>
                                  <m:r>
                                    <a:rPr lang="en-US" altLang="zh-CN" i="1"/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i="1"/>
                                    <m:t>𝑠</m:t>
                                  </m:r>
                                </m:sub>
                              </m:sSub>
                              <m:r>
                                <a:rPr lang="en-US" altLang="zh-CN" i="1"/>
                                <m:t> − </m:t>
                              </m:r>
                              <m:sSub>
                                <m:sSubPr>
                                  <m:ctrlPr>
                                    <a:rPr lang="zh-CN" altLang="zh-CN" i="1"/>
                                  </m:ctrlPr>
                                </m:sSubPr>
                                <m:e>
                                  <m:r>
                                    <a:rPr lang="en-US" altLang="zh-CN" i="1"/>
                                    <m:t>𝜂</m:t>
                                  </m:r>
                                </m:e>
                                <m:sub>
                                  <m:r>
                                    <a:rPr lang="en-US" altLang="zh-CN" i="1"/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/>
                                <m:t> ) / </m:t>
                              </m:r>
                              <m:sSub>
                                <m:sSubPr>
                                  <m:ctrlPr>
                                    <a:rPr lang="zh-CN" altLang="zh-CN" i="1"/>
                                  </m:ctrlPr>
                                </m:sSubPr>
                                <m:e>
                                  <m:r>
                                    <a:rPr lang="en-US" altLang="zh-CN" i="1"/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i="1"/>
                                    <m:t>𝑠</m:t>
                                  </m:r>
                                </m:sub>
                              </m:sSub>
                              <m:r>
                                <a:rPr lang="en-US" altLang="zh-CN" i="1"/>
                                <m:t>  −</m:t>
                              </m:r>
                              <m:sSubSup>
                                <m:sSubSupPr>
                                  <m:ctrlPr>
                                    <a:rPr lang="zh-CN" altLang="zh-CN" i="1"/>
                                  </m:ctrlPr>
                                </m:sSubSupPr>
                                <m:e>
                                  <m:r>
                                    <a:rPr lang="en-US" altLang="zh-CN" i="1"/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i="1"/>
                                    <m:t>𝑖𝑑𝑙𝑒</m:t>
                                  </m:r>
                                </m:sub>
                                <m:sup>
                                  <m:r>
                                    <a:rPr lang="en-US" altLang="zh-CN" i="1"/>
                                    <m:t>𝑖</m:t>
                                  </m:r>
                                </m:sup>
                              </m:sSubSup>
                              <m:r>
                                <a:rPr lang="en-US" altLang="zh-CN" i="1"/>
                                <m:t>      </m:t>
                              </m:r>
                              <m:sSub>
                                <m:sSubPr>
                                  <m:ctrlPr>
                                    <a:rPr lang="zh-CN" altLang="zh-CN" i="1"/>
                                  </m:ctrlPr>
                                </m:sSubPr>
                                <m:e>
                                  <m:r>
                                    <a:rPr lang="en-US" altLang="zh-CN" i="1"/>
                                    <m:t>  ( </m:t>
                                  </m:r>
                                  <m:r>
                                    <a:rPr lang="en-US" altLang="zh-CN" i="1"/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i="1"/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i="1"/>
                                <m:t>∗ </m:t>
                              </m:r>
                              <m:sSub>
                                <m:sSubPr>
                                  <m:ctrlPr>
                                    <a:rPr lang="zh-CN" altLang="zh-CN" i="1"/>
                                  </m:ctrlPr>
                                </m:sSubPr>
                                <m:e>
                                  <m:r>
                                    <a:rPr lang="en-US" altLang="zh-CN" i="1"/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i="1"/>
                                    <m:t>𝑠</m:t>
                                  </m:r>
                                </m:sub>
                              </m:sSub>
                              <m:r>
                                <a:rPr lang="en-US" altLang="zh-CN" i="1"/>
                                <m:t>)&gt;  </m:t>
                              </m:r>
                              <m:sSub>
                                <m:sSubPr>
                                  <m:ctrlPr>
                                    <a:rPr lang="zh-CN" altLang="zh-CN" i="1"/>
                                  </m:ctrlPr>
                                </m:sSubPr>
                                <m:e>
                                  <m:r>
                                    <a:rPr lang="en-US" altLang="zh-CN" i="1"/>
                                    <m:t>𝜂</m:t>
                                  </m:r>
                                </m:e>
                                <m:sub>
                                  <m:r>
                                    <a:rPr lang="en-US" altLang="zh-CN" i="1"/>
                                    <m:t>𝑖</m:t>
                                  </m:r>
                                </m:sub>
                              </m:sSub>
                            </m:e>
                            <m:e>
                              <m:d>
                                <m:dPr>
                                  <m:ctrlPr>
                                    <a:rPr lang="zh-CN" altLang="zh-CN" i="1"/>
                                  </m:ctrlPr>
                                </m:dPr>
                                <m:e>
                                  <m:r>
                                    <a:rPr lang="en-US" altLang="zh-CN" i="1"/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zh-CN" altLang="zh-CN" i="1"/>
                                      </m:ctrlPr>
                                    </m:sSubPr>
                                    <m:e>
                                      <m:r>
                                        <a:rPr lang="en-US" altLang="zh-CN" i="1"/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altLang="zh-CN" i="1"/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/>
                                    <m:t>+ ∆</m:t>
                                  </m:r>
                                  <m:r>
                                    <a:rPr lang="en-US" altLang="zh-CN" i="1"/>
                                    <m:t>𝑡</m:t>
                                  </m:r>
                                  <m:r>
                                    <a:rPr lang="en-US" altLang="zh-CN" i="1"/>
                                    <m:t>∗ </m:t>
                                  </m:r>
                                  <m:sSub>
                                    <m:sSubPr>
                                      <m:ctrlPr>
                                        <a:rPr lang="zh-CN" altLang="zh-CN" i="1"/>
                                      </m:ctrlPr>
                                    </m:sSubPr>
                                    <m:e>
                                      <m:r>
                                        <a:rPr lang="en-US" altLang="zh-CN" i="1"/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i="1"/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i="1"/>
                                    <m:t>∗ </m:t>
                                  </m:r>
                                  <m:sSub>
                                    <m:sSubPr>
                                      <m:ctrlPr>
                                        <a:rPr lang="zh-CN" altLang="zh-CN" i="1"/>
                                      </m:ctrlPr>
                                    </m:sSubPr>
                                    <m:e>
                                      <m:r>
                                        <a:rPr lang="en-US" altLang="zh-CN" i="1"/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i="1"/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altLang="zh-CN" i="1"/>
                                    <m:t> </m:t>
                                  </m:r>
                                </m:e>
                              </m:d>
                              <m:r>
                                <a:rPr lang="en-US" altLang="zh-CN" i="1"/>
                                <m:t>/ </m:t>
                              </m:r>
                              <m:sSub>
                                <m:sSubPr>
                                  <m:ctrlPr>
                                    <a:rPr lang="zh-CN" altLang="zh-CN" i="1"/>
                                  </m:ctrlPr>
                                </m:sSubPr>
                                <m:e>
                                  <m:r>
                                    <a:rPr lang="en-US" altLang="zh-CN" i="1"/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i="1"/>
                                    <m:t>𝑠</m:t>
                                  </m:r>
                                </m:sub>
                              </m:sSub>
                              <m:r>
                                <a:rPr lang="en-US" altLang="zh-CN" i="1"/>
                                <m:t>  </m:t>
                              </m:r>
                              <m:sSub>
                                <m:sSubPr>
                                  <m:ctrlPr>
                                    <a:rPr lang="zh-CN" altLang="zh-CN" i="1"/>
                                  </m:ctrlPr>
                                </m:sSubPr>
                                <m:e>
                                  <m:r>
                                    <a:rPr lang="en-US" altLang="zh-CN" i="1"/>
                                    <m:t>− </m:t>
                                  </m:r>
                                  <m:sSubSup>
                                    <m:sSubSupPr>
                                      <m:ctrlPr>
                                        <a:rPr lang="zh-CN" altLang="zh-CN" i="1"/>
                                      </m:ctrlPr>
                                    </m:sSubSupPr>
                                    <m:e>
                                      <m:r>
                                        <a:rPr lang="en-US" altLang="zh-CN" i="1"/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zh-CN" i="1"/>
                                        <m:t>𝑖𝑑𝑙𝑒</m:t>
                                      </m:r>
                                    </m:sub>
                                    <m:sup>
                                      <m:r>
                                        <a:rPr lang="en-US" altLang="zh-CN" i="1"/>
                                        <m:t>𝑖</m:t>
                                      </m:r>
                                    </m:sup>
                                  </m:sSubSup>
                                  <m:r>
                                    <a:rPr lang="en-US" altLang="zh-CN" i="1"/>
                                    <m:t>   ( </m:t>
                                  </m:r>
                                  <m:r>
                                    <a:rPr lang="en-US" altLang="zh-CN" i="1"/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i="1"/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i="1"/>
                                <m:t>∗ </m:t>
                              </m:r>
                              <m:sSub>
                                <m:sSubPr>
                                  <m:ctrlPr>
                                    <a:rPr lang="zh-CN" altLang="zh-CN" i="1"/>
                                  </m:ctrlPr>
                                </m:sSubPr>
                                <m:e>
                                  <m:r>
                                    <a:rPr lang="en-US" altLang="zh-CN" i="1"/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i="1"/>
                                    <m:t>𝑠</m:t>
                                  </m:r>
                                </m:sub>
                              </m:sSub>
                              <m:r>
                                <a:rPr lang="en-US" altLang="zh-CN" i="1"/>
                                <m:t>)≤  </m:t>
                              </m:r>
                              <m:sSub>
                                <m:sSubPr>
                                  <m:ctrlPr>
                                    <a:rPr lang="zh-CN" altLang="zh-CN" i="1"/>
                                  </m:ctrlPr>
                                </m:sSubPr>
                                <m:e>
                                  <m:r>
                                    <a:rPr lang="en-US" altLang="zh-CN" i="1"/>
                                    <m:t>𝜂</m:t>
                                  </m:r>
                                </m:e>
                                <m:sub>
                                  <m:r>
                                    <a:rPr lang="en-US" altLang="zh-CN" i="1"/>
                                    <m:t>𝑖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zh-CN"/>
                        <m:t> </m:t>
                      </m:r>
                    </m:oMath>
                  </m:oMathPara>
                </a14:m>
                <a:endParaRPr lang="zh-CN" altLang="zh-CN" dirty="0"/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1793" y="4619265"/>
                <a:ext cx="6693838" cy="81176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2427650" y="3513420"/>
                <a:ext cx="22186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charset="0"/>
                        </a:rPr>
                        <m:t>𝑤𝑎𝑖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𝑡𝑖𝑚𝑒</m:t>
                          </m:r>
                        </m:sub>
                      </m:sSub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7650" y="3513420"/>
                <a:ext cx="2218684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/>
              <p:cNvSpPr/>
              <p:nvPr/>
            </p:nvSpPr>
            <p:spPr>
              <a:xfrm>
                <a:off x="6100379" y="3382374"/>
                <a:ext cx="3928319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charset="0"/>
                        </a:rPr>
                        <m:t>𝑤𝑎𝑖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𝑡𝑖𝑚𝑒</m:t>
                          </m:r>
                        </m:sub>
                      </m:sSub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mr-IN" altLang="zh-CN" b="0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altLang="zh-CN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    0                       (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 / 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      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379" y="3382374"/>
                <a:ext cx="3928319" cy="71019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391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384" y="6148089"/>
            <a:ext cx="3372075" cy="709911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670" y="124649"/>
            <a:ext cx="740096" cy="740096"/>
          </a:xfrm>
          <a:prstGeom prst="rect">
            <a:avLst/>
          </a:prstGeom>
          <a:blipFill>
            <a:blip r:embed="rId2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501041" y="956362"/>
            <a:ext cx="11198677" cy="36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01041" y="325778"/>
            <a:ext cx="6739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LingWai SC Medium" charset="-122"/>
                <a:ea typeface="LingWai SC Medium" charset="-122"/>
                <a:cs typeface="LingWai SC Medium" charset="-122"/>
              </a:rPr>
              <a:t>已完成的工作与阶段性成果</a:t>
            </a:r>
            <a:r>
              <a:rPr kumimoji="1" lang="en-US" altLang="zh-CN" sz="3200" b="1" dirty="0" smtClean="0">
                <a:latin typeface="LingWai SC Medium" charset="-122"/>
                <a:ea typeface="LingWai SC Medium" charset="-122"/>
                <a:cs typeface="LingWai SC Medium" charset="-122"/>
              </a:rPr>
              <a:t> </a:t>
            </a:r>
            <a:r>
              <a:rPr kumimoji="1" lang="mr-IN" altLang="zh-CN" sz="3200" b="1" dirty="0" smtClean="0">
                <a:latin typeface="LingWai SC Medium" charset="-122"/>
                <a:ea typeface="LingWai SC Medium" charset="-122"/>
                <a:cs typeface="LingWai SC Medium" charset="-122"/>
              </a:rPr>
              <a:t>–</a:t>
            </a:r>
            <a:r>
              <a:rPr kumimoji="1" lang="zh-CN" altLang="en-US" sz="3200" b="1" dirty="0" smtClean="0">
                <a:latin typeface="LingWai SC Medium" charset="-122"/>
                <a:ea typeface="LingWai SC Medium" charset="-122"/>
                <a:cs typeface="LingWai SC Medium" charset="-122"/>
              </a:rPr>
              <a:t> </a:t>
            </a:r>
            <a:r>
              <a:rPr kumimoji="1" lang="zh-CN" altLang="en-US" sz="3200" b="1" dirty="0" smtClean="0">
                <a:latin typeface="LingWai SC Medium" charset="-122"/>
                <a:ea typeface="LingWai SC Medium" charset="-122"/>
                <a:cs typeface="LingWai SC Medium" charset="-122"/>
              </a:rPr>
              <a:t>算法选取与分类</a:t>
            </a:r>
            <a:endParaRPr kumimoji="1" lang="zh-CN" altLang="en-US" sz="3200" b="1" dirty="0">
              <a:latin typeface="LingWai SC Medium" charset="-122"/>
              <a:ea typeface="LingWai SC Medium" charset="-122"/>
              <a:cs typeface="LingWai SC Medium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77862" y="1518498"/>
            <a:ext cx="95824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latin typeface="STXingkai" charset="-122"/>
                <a:ea typeface="STXingkai" charset="-122"/>
                <a:cs typeface="STXingkai" charset="-122"/>
              </a:rPr>
              <a:t>算法选取</a:t>
            </a:r>
            <a:endParaRPr kumimoji="1" lang="en-US" altLang="zh-CN" sz="2400" dirty="0" smtClean="0">
              <a:latin typeface="STXingkai" charset="-122"/>
              <a:ea typeface="STXingkai" charset="-122"/>
              <a:cs typeface="STXingkai" charset="-122"/>
            </a:endParaRPr>
          </a:p>
          <a:p>
            <a:pPr marL="457200" indent="-457200">
              <a:buAutoNum type="arabicPeriod"/>
            </a:pPr>
            <a:r>
              <a:rPr kumimoji="1" lang="zh-CN" altLang="en-US" sz="2400" dirty="0" smtClean="0">
                <a:latin typeface="LingWai SC Medium" charset="-122"/>
                <a:ea typeface="LingWai SC Medium" charset="-122"/>
                <a:cs typeface="LingWai SC Medium" charset="-122"/>
              </a:rPr>
              <a:t>学术界</a:t>
            </a:r>
            <a:r>
              <a:rPr kumimoji="1" lang="zh-CN" altLang="en-US" sz="2400" dirty="0" smtClean="0">
                <a:latin typeface="Xingkai SC Light" charset="-122"/>
                <a:ea typeface="Xingkai SC Light" charset="-122"/>
                <a:cs typeface="Xingkai SC Light" charset="-122"/>
              </a:rPr>
              <a:t>：</a:t>
            </a:r>
            <a:r>
              <a:rPr kumimoji="1" lang="en-US" altLang="zh-CN" sz="2400" dirty="0" smtClean="0">
                <a:latin typeface="LingWai SC Medium" charset="-122"/>
                <a:ea typeface="LingWai SC Medium" charset="-122"/>
                <a:cs typeface="LingWai SC Medium" charset="-122"/>
              </a:rPr>
              <a:t>SSSP, </a:t>
            </a:r>
            <a:r>
              <a:rPr kumimoji="1" lang="en-US" altLang="zh-CN" sz="2400" dirty="0" err="1" smtClean="0">
                <a:latin typeface="LingWai SC Medium" charset="-122"/>
                <a:ea typeface="LingWai SC Medium" charset="-122"/>
                <a:cs typeface="LingWai SC Medium" charset="-122"/>
              </a:rPr>
              <a:t>PagerRank</a:t>
            </a:r>
            <a:r>
              <a:rPr kumimoji="1" lang="en-US" altLang="zh-CN" sz="2400" dirty="0" smtClean="0">
                <a:latin typeface="LingWai SC Medium" charset="-122"/>
                <a:ea typeface="LingWai SC Medium" charset="-122"/>
                <a:cs typeface="LingWai SC Medium" charset="-122"/>
              </a:rPr>
              <a:t>, WCC, WCC-HASHMIN, BFS</a:t>
            </a:r>
          </a:p>
          <a:p>
            <a:pPr marL="457200" indent="-457200">
              <a:buAutoNum type="arabicPeriod"/>
            </a:pPr>
            <a:r>
              <a:rPr kumimoji="1" lang="zh-CN" altLang="en-US" sz="2400" dirty="0" smtClean="0">
                <a:latin typeface="LingWai SC Medium" charset="-122"/>
                <a:ea typeface="LingWai SC Medium" charset="-122"/>
                <a:cs typeface="LingWai SC Medium" charset="-122"/>
              </a:rPr>
              <a:t>工业界： </a:t>
            </a:r>
            <a:r>
              <a:rPr kumimoji="1" lang="en-US" altLang="zh-CN" sz="2400" dirty="0" smtClean="0">
                <a:latin typeface="LingWai SC Medium" charset="-122"/>
                <a:ea typeface="LingWai SC Medium" charset="-122"/>
                <a:cs typeface="LingWai SC Medium" charset="-122"/>
              </a:rPr>
              <a:t>hits, label propagation, sampling, </a:t>
            </a:r>
            <a:r>
              <a:rPr kumimoji="1" lang="en-US" altLang="zh-CN" sz="2400" dirty="0" err="1" smtClean="0">
                <a:latin typeface="LingWai SC Medium" charset="-122"/>
                <a:ea typeface="LingWai SC Medium" charset="-122"/>
                <a:cs typeface="LingWai SC Medium" charset="-122"/>
              </a:rPr>
              <a:t>louvain</a:t>
            </a:r>
            <a:endParaRPr kumimoji="1" lang="zh-CN" altLang="en-US" sz="2400" dirty="0">
              <a:latin typeface="LingWai SC Medium" charset="-122"/>
              <a:ea typeface="LingWai SC Medium" charset="-122"/>
              <a:cs typeface="LingWai SC Medium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6248" y="3158718"/>
            <a:ext cx="5285638" cy="271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44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384" y="6148089"/>
            <a:ext cx="3372075" cy="709911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670" y="124649"/>
            <a:ext cx="740096" cy="740096"/>
          </a:xfrm>
          <a:prstGeom prst="rect">
            <a:avLst/>
          </a:prstGeom>
          <a:blipFill>
            <a:blip r:embed="rId2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501041" y="956362"/>
            <a:ext cx="11198677" cy="36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01041" y="325778"/>
            <a:ext cx="6739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LingWai SC Medium" charset="-122"/>
                <a:ea typeface="LingWai SC Medium" charset="-122"/>
                <a:cs typeface="LingWai SC Medium" charset="-122"/>
              </a:rPr>
              <a:t>已完成的工作与阶段性成果</a:t>
            </a:r>
            <a:r>
              <a:rPr kumimoji="1" lang="en-US" altLang="zh-CN" sz="3200" b="1" dirty="0" smtClean="0">
                <a:latin typeface="LingWai SC Medium" charset="-122"/>
                <a:ea typeface="LingWai SC Medium" charset="-122"/>
                <a:cs typeface="LingWai SC Medium" charset="-122"/>
              </a:rPr>
              <a:t> </a:t>
            </a:r>
            <a:r>
              <a:rPr kumimoji="1" lang="mr-IN" altLang="zh-CN" sz="3200" b="1" dirty="0" smtClean="0">
                <a:latin typeface="LingWai SC Medium" charset="-122"/>
                <a:ea typeface="LingWai SC Medium" charset="-122"/>
                <a:cs typeface="LingWai SC Medium" charset="-122"/>
              </a:rPr>
              <a:t>–</a:t>
            </a:r>
            <a:r>
              <a:rPr kumimoji="1" lang="zh-CN" altLang="en-US" sz="3200" b="1" dirty="0" smtClean="0">
                <a:latin typeface="LingWai SC Medium" charset="-122"/>
                <a:ea typeface="LingWai SC Medium" charset="-122"/>
                <a:cs typeface="LingWai SC Medium" charset="-122"/>
              </a:rPr>
              <a:t> </a:t>
            </a:r>
            <a:r>
              <a:rPr kumimoji="1" lang="zh-CN" altLang="en-US" sz="3200" b="1" dirty="0" smtClean="0">
                <a:latin typeface="LingWai SC Medium" charset="-122"/>
                <a:ea typeface="LingWai SC Medium" charset="-122"/>
                <a:cs typeface="LingWai SC Medium" charset="-122"/>
              </a:rPr>
              <a:t>算法选取与分类</a:t>
            </a:r>
            <a:endParaRPr kumimoji="1" lang="zh-CN" altLang="en-US" sz="3200" b="1" dirty="0">
              <a:latin typeface="LingWai SC Medium" charset="-122"/>
              <a:ea typeface="LingWai SC Medium" charset="-122"/>
              <a:cs typeface="LingWai SC Medium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98" y="1067957"/>
            <a:ext cx="8013701" cy="514497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5734" y="6001005"/>
            <a:ext cx="683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LingWai SC Medium" charset="-122"/>
                <a:ea typeface="LingWai SC Medium" charset="-122"/>
                <a:cs typeface="LingWai SC Medium" charset="-122"/>
              </a:rPr>
              <a:t>       </a:t>
            </a:r>
            <a:r>
              <a:rPr kumimoji="1" lang="en-US" altLang="zh-CN" dirty="0" err="1" smtClean="0">
                <a:latin typeface="LingWai SC Medium" charset="-122"/>
                <a:ea typeface="LingWai SC Medium" charset="-122"/>
                <a:cs typeface="LingWai SC Medium" charset="-122"/>
              </a:rPr>
              <a:t>PagerRank</a:t>
            </a:r>
            <a:r>
              <a:rPr kumimoji="1" lang="en-US" altLang="zh-CN" dirty="0" smtClean="0">
                <a:latin typeface="LingWai SC Medium" charset="-122"/>
                <a:ea typeface="LingWai SC Medium" charset="-122"/>
                <a:cs typeface="LingWai SC Medium" charset="-122"/>
              </a:rPr>
              <a:t>                               SSSP                                    hits  </a:t>
            </a:r>
            <a:endParaRPr kumimoji="1"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8517467" y="2980943"/>
            <a:ext cx="31822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 smtClean="0">
                <a:latin typeface="STXingkai" charset="-122"/>
                <a:ea typeface="STXingkai" charset="-122"/>
                <a:cs typeface="STXingkai" charset="-122"/>
              </a:rPr>
              <a:t>发现：</a:t>
            </a:r>
            <a:r>
              <a:rPr kumimoji="1" lang="zh-CN" altLang="en-US" dirty="0" smtClean="0">
                <a:latin typeface="Xingkai SC Light" charset="-122"/>
                <a:ea typeface="Xingkai SC Light" charset="-122"/>
                <a:cs typeface="Xingkai SC Light" charset="-122"/>
              </a:rPr>
              <a:t>不同图算法每轮迭代的活跃点数不相同，但有一定的规律遵循</a:t>
            </a:r>
            <a:endParaRPr kumimoji="1" lang="zh-CN" altLang="en-US" dirty="0">
              <a:latin typeface="Xingkai SC Light" charset="-122"/>
              <a:ea typeface="Xingkai SC Light" charset="-122"/>
              <a:cs typeface="Xingkai SC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72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384" y="6139622"/>
            <a:ext cx="3372075" cy="709911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670" y="124649"/>
            <a:ext cx="740096" cy="740096"/>
          </a:xfrm>
          <a:prstGeom prst="rect">
            <a:avLst/>
          </a:prstGeom>
          <a:blipFill>
            <a:blip r:embed="rId2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501041" y="956362"/>
            <a:ext cx="11198677" cy="36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01041" y="325778"/>
            <a:ext cx="6739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LingWai SC Medium" charset="-122"/>
                <a:ea typeface="LingWai SC Medium" charset="-122"/>
                <a:cs typeface="LingWai SC Medium" charset="-122"/>
              </a:rPr>
              <a:t>已完成的工作与阶段性成果</a:t>
            </a:r>
            <a:r>
              <a:rPr kumimoji="1" lang="en-US" altLang="zh-CN" sz="3200" b="1" dirty="0" smtClean="0">
                <a:latin typeface="LingWai SC Medium" charset="-122"/>
                <a:ea typeface="LingWai SC Medium" charset="-122"/>
                <a:cs typeface="LingWai SC Medium" charset="-122"/>
              </a:rPr>
              <a:t> </a:t>
            </a:r>
            <a:r>
              <a:rPr kumimoji="1" lang="mr-IN" altLang="zh-CN" sz="3200" b="1" dirty="0" smtClean="0">
                <a:latin typeface="LingWai SC Medium" charset="-122"/>
                <a:ea typeface="LingWai SC Medium" charset="-122"/>
                <a:cs typeface="LingWai SC Medium" charset="-122"/>
              </a:rPr>
              <a:t>–</a:t>
            </a:r>
            <a:r>
              <a:rPr kumimoji="1" lang="zh-CN" altLang="en-US" sz="3200" b="1" dirty="0" smtClean="0">
                <a:latin typeface="LingWai SC Medium" charset="-122"/>
                <a:ea typeface="LingWai SC Medium" charset="-122"/>
                <a:cs typeface="LingWai SC Medium" charset="-122"/>
              </a:rPr>
              <a:t> </a:t>
            </a:r>
            <a:r>
              <a:rPr kumimoji="1" lang="zh-CN" altLang="en-US" sz="3200" b="1" dirty="0" smtClean="0">
                <a:latin typeface="LingWai SC Medium" charset="-122"/>
                <a:ea typeface="LingWai SC Medium" charset="-122"/>
                <a:cs typeface="LingWai SC Medium" charset="-122"/>
              </a:rPr>
              <a:t>算法选取与分类</a:t>
            </a:r>
            <a:endParaRPr kumimoji="1" lang="zh-CN" altLang="en-US" sz="3200" b="1" dirty="0">
              <a:latin typeface="LingWai SC Medium" charset="-122"/>
              <a:ea typeface="LingWai SC Medium" charset="-122"/>
              <a:cs typeface="LingWai SC Medium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72" y="1103793"/>
            <a:ext cx="2558830" cy="191912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449" y="3811935"/>
            <a:ext cx="2459180" cy="184438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826" y="3725161"/>
            <a:ext cx="2474910" cy="185618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247" y="1094924"/>
            <a:ext cx="2775471" cy="208160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379" y="1118685"/>
            <a:ext cx="2678459" cy="200884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9" y="3717770"/>
            <a:ext cx="2494623" cy="187096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016" y="1150033"/>
            <a:ext cx="2585954" cy="193946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265" y="3762936"/>
            <a:ext cx="2438233" cy="182867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982134" y="3285066"/>
            <a:ext cx="1064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>
                <a:latin typeface="LingWai SC Medium" charset="-122"/>
                <a:ea typeface="LingWai SC Medium" charset="-122"/>
                <a:cs typeface="LingWai SC Medium" charset="-122"/>
              </a:rPr>
              <a:t>            BFS                                      WCC                                    SSSP                                     </a:t>
            </a:r>
            <a:r>
              <a:rPr kumimoji="1" lang="en-US" altLang="zh-CN" dirty="0" err="1" smtClean="0">
                <a:latin typeface="LingWai SC Medium" charset="-122"/>
                <a:ea typeface="LingWai SC Medium" charset="-122"/>
                <a:cs typeface="LingWai SC Medium" charset="-122"/>
              </a:rPr>
              <a:t>Sammpling</a:t>
            </a:r>
            <a:endParaRPr kumimoji="1" lang="en-US" altLang="zh-CN" dirty="0">
              <a:latin typeface="LingWai SC Medium" charset="-122"/>
              <a:ea typeface="LingWai SC Medium" charset="-122"/>
              <a:cs typeface="LingWai SC Medium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76518" y="5754386"/>
            <a:ext cx="11693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>
                <a:latin typeface="LingWai SC Medium" charset="-122"/>
                <a:ea typeface="LingWai SC Medium" charset="-122"/>
                <a:cs typeface="LingWai SC Medium" charset="-122"/>
              </a:rPr>
              <a:t>    </a:t>
            </a:r>
            <a:r>
              <a:rPr kumimoji="1" lang="zh-CN" altLang="en-US" dirty="0" smtClean="0">
                <a:latin typeface="LingWai SC Medium" charset="-122"/>
                <a:ea typeface="LingWai SC Medium" charset="-122"/>
                <a:cs typeface="LingWai SC Medium" charset="-122"/>
              </a:rPr>
              <a:t> </a:t>
            </a:r>
            <a:r>
              <a:rPr kumimoji="1" lang="en-US" altLang="zh-CN" dirty="0" err="1" smtClean="0">
                <a:latin typeface="LingWai SC Medium" charset="-122"/>
                <a:ea typeface="LingWai SC Medium" charset="-122"/>
                <a:cs typeface="LingWai SC Medium" charset="-122"/>
              </a:rPr>
              <a:t>wcc-hashmin</a:t>
            </a:r>
            <a:r>
              <a:rPr kumimoji="1" lang="en-US" altLang="zh-CN" dirty="0" smtClean="0">
                <a:latin typeface="LingWai SC Medium" charset="-122"/>
                <a:ea typeface="LingWai SC Medium" charset="-122"/>
                <a:cs typeface="LingWai SC Medium" charset="-122"/>
              </a:rPr>
              <a:t>                    label propagation                   </a:t>
            </a:r>
            <a:r>
              <a:rPr kumimoji="1" lang="en-US" altLang="zh-CN" dirty="0" err="1" smtClean="0">
                <a:latin typeface="LingWai SC Medium" charset="-122"/>
                <a:ea typeface="LingWai SC Medium" charset="-122"/>
                <a:cs typeface="LingWai SC Medium" charset="-122"/>
              </a:rPr>
              <a:t>pagerank</a:t>
            </a:r>
            <a:r>
              <a:rPr kumimoji="1" lang="en-US" altLang="zh-CN" dirty="0" smtClean="0">
                <a:latin typeface="LingWai SC Medium" charset="-122"/>
                <a:ea typeface="LingWai SC Medium" charset="-122"/>
                <a:cs typeface="LingWai SC Medium" charset="-122"/>
              </a:rPr>
              <a:t>                             hits</a:t>
            </a:r>
            <a:r>
              <a:rPr kumimoji="1" lang="zh-CN" altLang="en-US" dirty="0" smtClean="0">
                <a:latin typeface="LingWai SC Medium" charset="-122"/>
                <a:ea typeface="LingWai SC Medium" charset="-122"/>
                <a:cs typeface="LingWai SC Medium" charset="-122"/>
              </a:rPr>
              <a:t>                                  </a:t>
            </a:r>
            <a:r>
              <a:rPr kumimoji="1" lang="en-US" altLang="zh-CN" dirty="0" err="1" smtClean="0">
                <a:latin typeface="LingWai SC Medium" charset="-122"/>
                <a:ea typeface="LingWai SC Medium" charset="-122"/>
                <a:cs typeface="LingWai SC Medium" charset="-122"/>
              </a:rPr>
              <a:t>louvain</a:t>
            </a:r>
            <a:endParaRPr kumimoji="1" lang="en-US" altLang="zh-CN" dirty="0">
              <a:latin typeface="LingWai SC Medium" charset="-122"/>
              <a:ea typeface="LingWai SC Medium" charset="-122"/>
              <a:cs typeface="LingWai SC Medium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682" y="3811935"/>
            <a:ext cx="2538083" cy="190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6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384" y="6139622"/>
            <a:ext cx="3372075" cy="709911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670" y="124649"/>
            <a:ext cx="740096" cy="740096"/>
          </a:xfrm>
          <a:prstGeom prst="rect">
            <a:avLst/>
          </a:prstGeom>
          <a:blipFill>
            <a:blip r:embed="rId2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501041" y="956362"/>
            <a:ext cx="11198677" cy="36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01041" y="325778"/>
            <a:ext cx="6739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LingWai SC Medium" charset="-122"/>
                <a:ea typeface="LingWai SC Medium" charset="-122"/>
                <a:cs typeface="LingWai SC Medium" charset="-122"/>
              </a:rPr>
              <a:t>已完成的工作与阶段性成果</a:t>
            </a:r>
            <a:r>
              <a:rPr kumimoji="1" lang="en-US" altLang="zh-CN" sz="3200" b="1" dirty="0" smtClean="0">
                <a:latin typeface="LingWai SC Medium" charset="-122"/>
                <a:ea typeface="LingWai SC Medium" charset="-122"/>
                <a:cs typeface="LingWai SC Medium" charset="-122"/>
              </a:rPr>
              <a:t> </a:t>
            </a:r>
            <a:r>
              <a:rPr kumimoji="1" lang="mr-IN" altLang="zh-CN" sz="3200" b="1" dirty="0" smtClean="0">
                <a:latin typeface="LingWai SC Medium" charset="-122"/>
                <a:ea typeface="LingWai SC Medium" charset="-122"/>
                <a:cs typeface="LingWai SC Medium" charset="-122"/>
              </a:rPr>
              <a:t>–</a:t>
            </a:r>
            <a:r>
              <a:rPr kumimoji="1" lang="zh-CN" altLang="en-US" sz="3200" b="1" dirty="0" smtClean="0">
                <a:latin typeface="LingWai SC Medium" charset="-122"/>
                <a:ea typeface="LingWai SC Medium" charset="-122"/>
                <a:cs typeface="LingWai SC Medium" charset="-122"/>
              </a:rPr>
              <a:t> </a:t>
            </a:r>
            <a:r>
              <a:rPr kumimoji="1" lang="zh-CN" altLang="en-US" sz="3200" b="1" dirty="0" smtClean="0">
                <a:latin typeface="LingWai SC Medium" charset="-122"/>
                <a:ea typeface="LingWai SC Medium" charset="-122"/>
                <a:cs typeface="LingWai SC Medium" charset="-122"/>
              </a:rPr>
              <a:t>算法选取与分类</a:t>
            </a:r>
            <a:endParaRPr kumimoji="1" lang="zh-CN" altLang="en-US" sz="3200" b="1" dirty="0">
              <a:latin typeface="LingWai SC Medium" charset="-122"/>
              <a:ea typeface="LingWai SC Medium" charset="-122"/>
              <a:cs typeface="LingWai SC Medium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64732" y="1318217"/>
            <a:ext cx="767926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000" dirty="0" smtClean="0">
                <a:latin typeface="STXingkai" charset="-122"/>
                <a:ea typeface="STXingkai" charset="-122"/>
                <a:cs typeface="STXingkai" charset="-122"/>
              </a:rPr>
              <a:t>算法分类</a:t>
            </a:r>
            <a:endParaRPr kumimoji="1" lang="en-US" altLang="zh-CN" sz="2000" dirty="0">
              <a:latin typeface="STXingkai" charset="-122"/>
              <a:ea typeface="STXingkai" charset="-122"/>
              <a:cs typeface="STXingkai" charset="-122"/>
            </a:endParaRPr>
          </a:p>
          <a:p>
            <a:pPr marL="457200" indent="-457200">
              <a:buFontTx/>
              <a:buAutoNum type="arabicPeriod"/>
            </a:pPr>
            <a:r>
              <a:rPr kumimoji="1" lang="en-US" altLang="zh-CN" sz="2000" dirty="0" smtClean="0">
                <a:latin typeface="LingWai SC Medium" charset="-122"/>
                <a:ea typeface="LingWai SC Medium" charset="-122"/>
                <a:cs typeface="LingWai SC Medium" charset="-122"/>
              </a:rPr>
              <a:t>Always Active Style</a:t>
            </a:r>
            <a:r>
              <a:rPr kumimoji="1" lang="en-US" altLang="zh-CN" sz="2000" dirty="0" smtClean="0">
                <a:latin typeface="Xingkai SC Light" charset="-122"/>
                <a:ea typeface="Xingkai SC Light" charset="-122"/>
                <a:cs typeface="Xingkai SC Light" charset="-122"/>
              </a:rPr>
              <a:t>: </a:t>
            </a:r>
            <a:r>
              <a:rPr kumimoji="1" lang="en-US" altLang="zh-CN" sz="2000" dirty="0">
                <a:latin typeface="LingWai SC Medium" charset="-122"/>
                <a:ea typeface="LingWai SC Medium" charset="-122"/>
                <a:cs typeface="LingWai SC Medium" charset="-122"/>
              </a:rPr>
              <a:t>L</a:t>
            </a:r>
            <a:r>
              <a:rPr kumimoji="1" lang="en-US" altLang="zh-CN" sz="2000" dirty="0" smtClean="0">
                <a:latin typeface="LingWai SC Medium" charset="-122"/>
                <a:ea typeface="LingWai SC Medium" charset="-122"/>
                <a:cs typeface="LingWai SC Medium" charset="-122"/>
              </a:rPr>
              <a:t>abel propagation, </a:t>
            </a:r>
            <a:r>
              <a:rPr kumimoji="1" lang="en-US" altLang="zh-CN" sz="2000" dirty="0" err="1">
                <a:latin typeface="LingWai SC Medium" charset="-122"/>
                <a:ea typeface="LingWai SC Medium" charset="-122"/>
                <a:cs typeface="LingWai SC Medium" charset="-122"/>
              </a:rPr>
              <a:t>P</a:t>
            </a:r>
            <a:r>
              <a:rPr kumimoji="1" lang="en-US" altLang="zh-CN" sz="2000" dirty="0" err="1" smtClean="0">
                <a:latin typeface="LingWai SC Medium" charset="-122"/>
                <a:ea typeface="LingWai SC Medium" charset="-122"/>
                <a:cs typeface="LingWai SC Medium" charset="-122"/>
              </a:rPr>
              <a:t>agerank</a:t>
            </a:r>
            <a:endParaRPr kumimoji="1" lang="en-US" altLang="zh-CN" sz="2000" dirty="0">
              <a:latin typeface="LingWai SC Medium" charset="-122"/>
              <a:ea typeface="LingWai SC Medium" charset="-122"/>
              <a:cs typeface="LingWai SC Medium" charset="-122"/>
            </a:endParaRPr>
          </a:p>
          <a:p>
            <a:pPr marL="457200" indent="-457200">
              <a:buAutoNum type="arabicPeriod"/>
            </a:pPr>
            <a:r>
              <a:rPr kumimoji="1" lang="en-US" altLang="zh-CN" sz="2000" dirty="0" smtClean="0">
                <a:latin typeface="LingWai SC Medium" charset="-122"/>
                <a:ea typeface="LingWai SC Medium" charset="-122"/>
                <a:cs typeface="LingWai SC Medium" charset="-122"/>
              </a:rPr>
              <a:t>Message Dependency Style: SSSP, BFS, WCC, WCC_HASHMIN, Sampling</a:t>
            </a:r>
          </a:p>
          <a:p>
            <a:pPr marL="457200" indent="-457200">
              <a:buAutoNum type="arabicPeriod"/>
            </a:pPr>
            <a:r>
              <a:rPr kumimoji="1" lang="en-US" altLang="zh-CN" sz="2000" dirty="0" smtClean="0">
                <a:latin typeface="LingWai SC Medium" charset="-122"/>
                <a:ea typeface="LingWai SC Medium" charset="-122"/>
                <a:cs typeface="LingWai SC Medium" charset="-122"/>
              </a:rPr>
              <a:t>Multiple Phase Style: </a:t>
            </a:r>
            <a:r>
              <a:rPr kumimoji="1" lang="en-US" altLang="zh-CN" sz="2000" dirty="0">
                <a:latin typeface="LingWai SC Medium" charset="-122"/>
                <a:ea typeface="LingWai SC Medium" charset="-122"/>
                <a:cs typeface="LingWai SC Medium" charset="-122"/>
              </a:rPr>
              <a:t>L</a:t>
            </a:r>
            <a:r>
              <a:rPr kumimoji="1" lang="en-US" altLang="zh-CN" sz="2000" dirty="0" smtClean="0">
                <a:latin typeface="LingWai SC Medium" charset="-122"/>
                <a:ea typeface="LingWai SC Medium" charset="-122"/>
                <a:cs typeface="LingWai SC Medium" charset="-122"/>
              </a:rPr>
              <a:t>ouvain, Hits</a:t>
            </a:r>
            <a:endParaRPr kumimoji="1" lang="zh-CN" altLang="en-US" sz="2000" dirty="0">
              <a:latin typeface="LingWai SC Medium" charset="-122"/>
              <a:ea typeface="LingWai SC Medium" charset="-122"/>
              <a:cs typeface="LingWai SC Medium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37" y="2844401"/>
            <a:ext cx="4738993" cy="153888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2191" y="4785341"/>
            <a:ext cx="4749678" cy="157903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883" y="2784900"/>
            <a:ext cx="4699001" cy="1562184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897810" y="4303495"/>
            <a:ext cx="197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latin typeface="LingWai SC Medium" charset="-122"/>
                <a:ea typeface="LingWai SC Medium" charset="-122"/>
                <a:cs typeface="LingWai SC Medium" charset="-122"/>
              </a:rPr>
              <a:t>Always Active Style</a:t>
            </a:r>
            <a:endParaRPr kumimoji="1"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7629743" y="4328845"/>
            <a:ext cx="197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LingWai SC Medium" charset="-122"/>
                <a:ea typeface="LingWai SC Medium" charset="-122"/>
                <a:cs typeface="LingWai SC Medium" charset="-122"/>
              </a:rPr>
              <a:t>Multiple Phase Style</a:t>
            </a:r>
            <a:endParaRPr kumimoji="1"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4387009" y="6309911"/>
            <a:ext cx="2784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LingWai SC Medium" charset="-122"/>
                <a:ea typeface="LingWai SC Medium" charset="-122"/>
                <a:cs typeface="LingWai SC Medium" charset="-122"/>
              </a:rPr>
              <a:t>Message Dependency </a:t>
            </a:r>
            <a:r>
              <a:rPr kumimoji="1" lang="en-US" altLang="zh-CN" dirty="0" smtClean="0">
                <a:latin typeface="LingWai SC Medium" charset="-122"/>
                <a:ea typeface="LingWai SC Medium" charset="-122"/>
                <a:cs typeface="LingWai SC Medium" charset="-122"/>
              </a:rPr>
              <a:t>Style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241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384" y="6139622"/>
            <a:ext cx="3372075" cy="709911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670" y="124649"/>
            <a:ext cx="740096" cy="740096"/>
          </a:xfrm>
          <a:prstGeom prst="rect">
            <a:avLst/>
          </a:prstGeom>
          <a:blipFill>
            <a:blip r:embed="rId2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501041" y="956362"/>
            <a:ext cx="11198677" cy="36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01041" y="325778"/>
            <a:ext cx="6739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LingWai SC Medium" charset="-122"/>
                <a:ea typeface="LingWai SC Medium" charset="-122"/>
                <a:cs typeface="LingWai SC Medium" charset="-122"/>
              </a:rPr>
              <a:t>已完成的工作与阶段性成果</a:t>
            </a:r>
            <a:r>
              <a:rPr kumimoji="1" lang="en-US" altLang="zh-CN" sz="3200" b="1" dirty="0" smtClean="0">
                <a:latin typeface="LingWai SC Medium" charset="-122"/>
                <a:ea typeface="LingWai SC Medium" charset="-122"/>
                <a:cs typeface="LingWai SC Medium" charset="-122"/>
              </a:rPr>
              <a:t> </a:t>
            </a:r>
            <a:r>
              <a:rPr kumimoji="1" lang="mr-IN" altLang="zh-CN" sz="3200" b="1" dirty="0" smtClean="0">
                <a:latin typeface="LingWai SC Medium" charset="-122"/>
                <a:ea typeface="LingWai SC Medium" charset="-122"/>
                <a:cs typeface="LingWai SC Medium" charset="-122"/>
              </a:rPr>
              <a:t>–</a:t>
            </a:r>
            <a:r>
              <a:rPr kumimoji="1" lang="zh-CN" altLang="en-US" sz="3200" b="1" dirty="0" smtClean="0">
                <a:latin typeface="LingWai SC Medium" charset="-122"/>
                <a:ea typeface="LingWai SC Medium" charset="-122"/>
                <a:cs typeface="LingWai SC Medium" charset="-122"/>
              </a:rPr>
              <a:t> </a:t>
            </a:r>
            <a:r>
              <a:rPr kumimoji="1" lang="zh-CN" altLang="en-US" sz="3200" b="1" dirty="0" smtClean="0">
                <a:latin typeface="LingWai SC Medium" charset="-122"/>
                <a:ea typeface="LingWai SC Medium" charset="-122"/>
                <a:cs typeface="LingWai SC Medium" charset="-122"/>
              </a:rPr>
              <a:t>运行时间预测</a:t>
            </a:r>
            <a:endParaRPr kumimoji="1" lang="zh-CN" altLang="en-US" sz="3200" b="1" dirty="0">
              <a:latin typeface="LingWai SC Medium" charset="-122"/>
              <a:ea typeface="LingWai SC Medium" charset="-122"/>
              <a:cs typeface="LingWai SC Medium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29681" y="1336985"/>
            <a:ext cx="95824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STXingkai" charset="-122"/>
                <a:ea typeface="STXingkai" charset="-122"/>
                <a:cs typeface="STXingkai" charset="-122"/>
              </a:rPr>
              <a:t>特征提取：</a:t>
            </a:r>
            <a:endParaRPr kumimoji="1" lang="en-US" altLang="zh-CN" sz="2000" dirty="0" smtClean="0">
              <a:latin typeface="STXingkai" charset="-122"/>
              <a:ea typeface="STXingkai" charset="-122"/>
              <a:cs typeface="STXingkai" charset="-122"/>
            </a:endParaRPr>
          </a:p>
          <a:p>
            <a:pPr marL="457200" indent="-457200">
              <a:buAutoNum type="arabicPeriod"/>
            </a:pPr>
            <a:r>
              <a:rPr kumimoji="1" lang="en-US" altLang="zh-CN" sz="2000" dirty="0">
                <a:latin typeface="LingWai SC Medium" charset="-122"/>
                <a:ea typeface="LingWai SC Medium" charset="-122"/>
                <a:cs typeface="LingWai SC Medium" charset="-122"/>
              </a:rPr>
              <a:t>Always Active Style</a:t>
            </a:r>
            <a:r>
              <a:rPr kumimoji="1" lang="zh-CN" altLang="en-US" sz="2000" dirty="0">
                <a:latin typeface="Xingkai SC Light" charset="-122"/>
                <a:ea typeface="Xingkai SC Light" charset="-122"/>
                <a:cs typeface="Xingkai SC Light" charset="-122"/>
              </a:rPr>
              <a:t>：该类算法</a:t>
            </a:r>
            <a:r>
              <a:rPr kumimoji="1" lang="en-US" altLang="zh-CN" sz="2000" dirty="0">
                <a:latin typeface="LingWai SC Medium" charset="-122"/>
                <a:ea typeface="LingWai SC Medium" charset="-122"/>
                <a:cs typeface="LingWai SC Medium" charset="-122"/>
              </a:rPr>
              <a:t>working window size</a:t>
            </a:r>
            <a:r>
              <a:rPr kumimoji="1" lang="zh-CN" altLang="en-US" sz="2000" dirty="0">
                <a:latin typeface="Xingkai SC Light" charset="-122"/>
                <a:ea typeface="Xingkai SC Light" charset="-122"/>
                <a:cs typeface="Xingkai SC Light" charset="-122"/>
              </a:rPr>
              <a:t>恒定，不受接收的消息所影响，因此我们更多选取图本身的特征，包括图的拓扑结构</a:t>
            </a:r>
            <a:endParaRPr kumimoji="1" lang="en-US" altLang="zh-CN" sz="2000" dirty="0">
              <a:latin typeface="LingWai SC Medium" charset="-122"/>
              <a:ea typeface="LingWai SC Medium" charset="-122"/>
              <a:cs typeface="LingWai SC Medium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3447208" y="1141967"/>
                <a:ext cx="3903248" cy="391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charset="0"/>
                            </a:rPr>
                            <m:t>𝐾</m:t>
                          </m:r>
                        </m:e>
                        <m:sub>
                          <m:r>
                            <a:rPr lang="zh-CN" altLang="en-US" i="1">
                              <a:latin typeface="Cambria Math" charset="0"/>
                            </a:rPr>
                            <m:t>𝑠</m:t>
                          </m:r>
                        </m:sub>
                      </m:sSub>
                      <m:r>
                        <a:rPr lang="zh-CN" altLang="en-US" i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zh-CN" altLang="en-US" i="1">
                              <a:latin typeface="Cambria Math" charset="0"/>
                            </a:rPr>
                            <m:t>𝑖𝑠</m:t>
                          </m:r>
                        </m:sub>
                      </m:sSub>
                      <m:r>
                        <a:rPr lang="zh-CN" altLang="en-US" i="0">
                          <a:latin typeface="Cambria Math" charset="0"/>
                        </a:rPr>
                        <m:t> + </m:t>
                      </m:r>
                      <m:r>
                        <a:rPr lang="zh-CN" altLang="en-US" i="1">
                          <a:latin typeface="Cambria Math" charset="0"/>
                        </a:rPr>
                        <m:t>𝑁𝑢</m:t>
                      </m:r>
                      <m:sSub>
                        <m:sSubPr>
                          <m:ctrlPr>
                            <a:rPr lang="zh-CN" alt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zh-CN" altLang="en-US" i="1">
                              <a:latin typeface="Cambria Math" charset="0"/>
                            </a:rPr>
                            <m:t>𝑜𝑢𝑡𝑛𝑜𝑑𝑒</m:t>
                          </m:r>
                        </m:sub>
                      </m:sSub>
                      <m:r>
                        <a:rPr lang="zh-CN" altLang="en-US" i="0">
                          <a:latin typeface="Cambria Math" charset="0"/>
                        </a:rPr>
                        <m:t> +</m:t>
                      </m:r>
                      <m:r>
                        <a:rPr lang="zh-CN" altLang="en-US" i="1">
                          <a:latin typeface="Cambria Math" charset="0"/>
                        </a:rPr>
                        <m:t>𝑁𝑢</m:t>
                      </m:r>
                      <m:sSub>
                        <m:sSubPr>
                          <m:ctrlPr>
                            <a:rPr lang="zh-CN" alt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zh-CN" altLang="en-US" i="1">
                              <a:latin typeface="Cambria Math" charset="0"/>
                            </a:rPr>
                            <m:t>𝑚𝑠𝑔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7208" y="1141967"/>
                <a:ext cx="3903248" cy="391902"/>
              </a:xfrm>
              <a:prstGeom prst="rect">
                <a:avLst/>
              </a:prstGeom>
              <a:blipFill rotWithShape="0">
                <a:blip r:embed="rId4"/>
                <a:stretch>
                  <a:fillRect t="-87692" b="-10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4438422"/>
              </p:ext>
            </p:extLst>
          </p:nvPr>
        </p:nvGraphicFramePr>
        <p:xfrm>
          <a:off x="929681" y="2434844"/>
          <a:ext cx="9304864" cy="5791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63108"/>
                <a:gridCol w="1163108"/>
                <a:gridCol w="1163108"/>
                <a:gridCol w="1163108"/>
                <a:gridCol w="1163108"/>
                <a:gridCol w="1163108"/>
                <a:gridCol w="1163108"/>
                <a:gridCol w="1163108"/>
              </a:tblGrid>
              <a:tr h="423333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LingWai SC Medium" charset="-122"/>
                          <a:ea typeface="LingWai SC Medium" charset="-122"/>
                          <a:cs typeface="LingWai SC Medium" charset="-122"/>
                        </a:rPr>
                        <a:t>Fragment</a:t>
                      </a:r>
                      <a:r>
                        <a:rPr lang="en-US" altLang="zh-CN" sz="1600" baseline="0" dirty="0" smtClean="0">
                          <a:latin typeface="LingWai SC Medium" charset="-122"/>
                          <a:ea typeface="LingWai SC Medium" charset="-122"/>
                          <a:cs typeface="LingWai SC Medium" charset="-122"/>
                        </a:rPr>
                        <a:t> Id</a:t>
                      </a:r>
                      <a:endParaRPr lang="zh-CN" altLang="en-US" sz="1600" dirty="0">
                        <a:latin typeface="LingWai SC Medium" charset="-122"/>
                        <a:ea typeface="LingWai SC Medium" charset="-122"/>
                        <a:cs typeface="LingWai SC Medium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 smtClean="0">
                          <a:latin typeface="LingWai SC Medium" charset="-122"/>
                          <a:ea typeface="LingWai SC Medium" charset="-122"/>
                          <a:cs typeface="LingWai SC Medium" charset="-122"/>
                        </a:rPr>
                        <a:t>Ivnum</a:t>
                      </a:r>
                      <a:endParaRPr lang="zh-CN" altLang="en-US" sz="1600" dirty="0">
                        <a:latin typeface="LingWai SC Medium" charset="-122"/>
                        <a:ea typeface="LingWai SC Medium" charset="-122"/>
                        <a:cs typeface="LingWai SC Medium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LingWai SC Medium" charset="-122"/>
                          <a:ea typeface="LingWai SC Medium" charset="-122"/>
                          <a:cs typeface="LingWai SC Medium" charset="-122"/>
                        </a:rPr>
                        <a:t>Border</a:t>
                      </a:r>
                      <a:r>
                        <a:rPr lang="en-US" altLang="zh-CN" sz="1600" baseline="0" dirty="0" smtClean="0">
                          <a:latin typeface="LingWai SC Medium" charset="-122"/>
                          <a:ea typeface="LingWai SC Medium" charset="-122"/>
                          <a:cs typeface="LingWai SC Medium" charset="-122"/>
                        </a:rPr>
                        <a:t> Node Number</a:t>
                      </a:r>
                      <a:endParaRPr lang="zh-CN" altLang="en-US" sz="1600" dirty="0">
                        <a:latin typeface="LingWai SC Medium" charset="-122"/>
                        <a:ea typeface="LingWai SC Medium" charset="-122"/>
                        <a:cs typeface="LingWai SC Medium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 smtClean="0">
                          <a:latin typeface="LingWai SC Medium" charset="-122"/>
                          <a:ea typeface="LingWai SC Medium" charset="-122"/>
                          <a:cs typeface="LingWai SC Medium" charset="-122"/>
                        </a:rPr>
                        <a:t>Ovnum</a:t>
                      </a:r>
                      <a:endParaRPr lang="zh-CN" altLang="en-US" sz="1600" dirty="0">
                        <a:latin typeface="LingWai SC Medium" charset="-122"/>
                        <a:ea typeface="LingWai SC Medium" charset="-122"/>
                        <a:cs typeface="LingWai SC Medium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LingWai SC Medium" charset="-122"/>
                          <a:ea typeface="LingWai SC Medium" charset="-122"/>
                          <a:cs typeface="LingWai SC Medium" charset="-122"/>
                        </a:rPr>
                        <a:t>Edge </a:t>
                      </a:r>
                      <a:r>
                        <a:rPr lang="en-US" altLang="zh-CN" sz="1600" dirty="0" err="1" smtClean="0">
                          <a:latin typeface="LingWai SC Medium" charset="-122"/>
                          <a:ea typeface="LingWai SC Medium" charset="-122"/>
                          <a:cs typeface="LingWai SC Medium" charset="-122"/>
                        </a:rPr>
                        <a:t>Num</a:t>
                      </a:r>
                      <a:endParaRPr lang="zh-CN" altLang="en-US" sz="1600" dirty="0">
                        <a:latin typeface="LingWai SC Medium" charset="-122"/>
                        <a:ea typeface="LingWai SC Medium" charset="-122"/>
                        <a:cs typeface="LingWai SC Medium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LingWai SC Medium" charset="-122"/>
                          <a:ea typeface="LingWai SC Medium" charset="-122"/>
                          <a:cs typeface="LingWai SC Medium" charset="-122"/>
                        </a:rPr>
                        <a:t>Graph</a:t>
                      </a:r>
                      <a:r>
                        <a:rPr lang="en-US" altLang="zh-CN" sz="1600" baseline="0" dirty="0" smtClean="0">
                          <a:latin typeface="LingWai SC Medium" charset="-122"/>
                          <a:ea typeface="LingWai SC Medium" charset="-122"/>
                          <a:cs typeface="LingWai SC Medium" charset="-122"/>
                        </a:rPr>
                        <a:t> Density</a:t>
                      </a:r>
                      <a:endParaRPr lang="zh-CN" altLang="en-US" sz="1600" dirty="0">
                        <a:latin typeface="LingWai SC Medium" charset="-122"/>
                        <a:ea typeface="LingWai SC Medium" charset="-122"/>
                        <a:cs typeface="LingWai SC Medium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LingWai SC Medium" charset="-122"/>
                          <a:ea typeface="LingWai SC Medium" charset="-122"/>
                          <a:cs typeface="LingWai SC Medium" charset="-122"/>
                        </a:rPr>
                        <a:t>Proportion of Nodes</a:t>
                      </a:r>
                      <a:endParaRPr lang="zh-CN" altLang="en-US" sz="1600" dirty="0">
                        <a:latin typeface="LingWai SC Medium" charset="-122"/>
                        <a:ea typeface="LingWai SC Medium" charset="-122"/>
                        <a:cs typeface="LingWai SC Medium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dirty="0">
                        <a:latin typeface="LingWai SC Medium" charset="-122"/>
                        <a:ea typeface="LingWai SC Medium" charset="-122"/>
                        <a:cs typeface="LingWai SC Medium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887493" y="3212049"/>
            <a:ext cx="94436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kumimoji="1" lang="en-US" altLang="zh-CN" sz="2000" dirty="0">
                <a:latin typeface="LingWai SC Medium" charset="-122"/>
                <a:ea typeface="LingWai SC Medium" charset="-122"/>
                <a:cs typeface="LingWai SC Medium" charset="-122"/>
              </a:rPr>
              <a:t>2</a:t>
            </a:r>
            <a:r>
              <a:rPr kumimoji="1" lang="en-US" altLang="zh-CN" sz="2000" dirty="0" smtClean="0">
                <a:latin typeface="LingWai SC Medium" charset="-122"/>
                <a:ea typeface="LingWai SC Medium" charset="-122"/>
                <a:cs typeface="LingWai SC Medium" charset="-122"/>
              </a:rPr>
              <a:t>. </a:t>
            </a:r>
            <a:r>
              <a:rPr kumimoji="1" lang="zh-CN" altLang="en-US" sz="2000" dirty="0" smtClean="0">
                <a:latin typeface="LingWai SC Medium" charset="-122"/>
                <a:ea typeface="LingWai SC Medium" charset="-122"/>
                <a:cs typeface="LingWai SC Medium" charset="-122"/>
              </a:rPr>
              <a:t>  </a:t>
            </a:r>
            <a:r>
              <a:rPr kumimoji="1" lang="en-US" altLang="zh-CN" sz="2000" dirty="0" smtClean="0">
                <a:latin typeface="LingWai SC Medium" charset="-122"/>
                <a:ea typeface="LingWai SC Medium" charset="-122"/>
                <a:cs typeface="LingWai SC Medium" charset="-122"/>
              </a:rPr>
              <a:t>Message </a:t>
            </a:r>
            <a:r>
              <a:rPr kumimoji="1" lang="en-US" altLang="zh-CN" sz="2000" dirty="0">
                <a:latin typeface="LingWai SC Medium" charset="-122"/>
                <a:ea typeface="LingWai SC Medium" charset="-122"/>
                <a:cs typeface="LingWai SC Medium" charset="-122"/>
              </a:rPr>
              <a:t>Dependency Style </a:t>
            </a:r>
            <a:r>
              <a:rPr kumimoji="1" lang="zh-CN" altLang="en-US" sz="2000" dirty="0" smtClean="0">
                <a:latin typeface="Xingkai SC Light" charset="-122"/>
                <a:ea typeface="Xingkai SC Light" charset="-122"/>
                <a:cs typeface="Xingkai SC Light" charset="-122"/>
              </a:rPr>
              <a:t>：</a:t>
            </a:r>
            <a:r>
              <a:rPr kumimoji="1" lang="zh-CN" altLang="en-US" sz="2000" dirty="0">
                <a:latin typeface="Xingkai SC Light" charset="-122"/>
                <a:ea typeface="Xingkai SC Light" charset="-122"/>
                <a:cs typeface="Xingkai SC Light" charset="-122"/>
              </a:rPr>
              <a:t>该类算法</a:t>
            </a:r>
            <a:r>
              <a:rPr kumimoji="1" lang="en-US" altLang="zh-CN" sz="2000" dirty="0">
                <a:latin typeface="LingWai SC Medium" charset="-122"/>
                <a:ea typeface="LingWai SC Medium" charset="-122"/>
                <a:cs typeface="LingWai SC Medium" charset="-122"/>
              </a:rPr>
              <a:t>working window </a:t>
            </a:r>
            <a:r>
              <a:rPr kumimoji="1" lang="en-US" altLang="zh-CN" sz="2000" dirty="0" smtClean="0">
                <a:latin typeface="LingWai SC Medium" charset="-122"/>
                <a:ea typeface="LingWai SC Medium" charset="-122"/>
                <a:cs typeface="LingWai SC Medium" charset="-122"/>
              </a:rPr>
              <a:t>size</a:t>
            </a:r>
            <a:r>
              <a:rPr kumimoji="1" lang="zh-CN" altLang="en-US" sz="2000" dirty="0">
                <a:latin typeface="Xingkai SC Light" charset="-122"/>
                <a:ea typeface="Xingkai SC Light" charset="-122"/>
                <a:cs typeface="Xingkai SC Light" charset="-122"/>
              </a:rPr>
              <a:t> </a:t>
            </a:r>
            <a:r>
              <a:rPr kumimoji="1" lang="zh-CN" altLang="en-US" sz="2000" dirty="0" smtClean="0">
                <a:latin typeface="Xingkai SC Light" charset="-122"/>
                <a:ea typeface="Xingkai SC Light" charset="-122"/>
                <a:cs typeface="Xingkai SC Light" charset="-122"/>
              </a:rPr>
              <a:t>受</a:t>
            </a:r>
            <a:r>
              <a:rPr kumimoji="1" lang="zh-CN" altLang="en-US" sz="2000" dirty="0">
                <a:latin typeface="Xingkai SC Light" charset="-122"/>
                <a:ea typeface="Xingkai SC Light" charset="-122"/>
                <a:cs typeface="Xingkai SC Light" charset="-122"/>
              </a:rPr>
              <a:t>接收的消息所影响</a:t>
            </a:r>
            <a:r>
              <a:rPr kumimoji="1" lang="zh-CN" altLang="en-US" sz="2000" dirty="0" smtClean="0">
                <a:latin typeface="Xingkai SC Light" charset="-122"/>
                <a:ea typeface="Xingkai SC Light" charset="-122"/>
                <a:cs typeface="Xingkai SC Light" charset="-122"/>
              </a:rPr>
              <a:t>，因此还需对接收的消息做映射</a:t>
            </a:r>
            <a:endParaRPr kumimoji="1" lang="en-US" altLang="zh-CN" sz="2000" dirty="0">
              <a:latin typeface="LingWai SC Medium" charset="-122"/>
              <a:ea typeface="LingWai SC Medium" charset="-122"/>
              <a:cs typeface="LingWai SC Medium" charset="-122"/>
            </a:endParaRPr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312531"/>
              </p:ext>
            </p:extLst>
          </p:nvPr>
        </p:nvGraphicFramePr>
        <p:xfrm>
          <a:off x="990747" y="4023728"/>
          <a:ext cx="9313182" cy="5791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34798"/>
                <a:gridCol w="1034798"/>
                <a:gridCol w="1034798"/>
                <a:gridCol w="1034798"/>
                <a:gridCol w="1034798"/>
                <a:gridCol w="1034798"/>
                <a:gridCol w="1034798"/>
                <a:gridCol w="1034798"/>
                <a:gridCol w="1034798"/>
              </a:tblGrid>
              <a:tr h="423333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LingWai SC Medium" charset="-122"/>
                          <a:ea typeface="LingWai SC Medium" charset="-122"/>
                          <a:cs typeface="LingWai SC Medium" charset="-122"/>
                        </a:rPr>
                        <a:t>Fragment</a:t>
                      </a:r>
                      <a:r>
                        <a:rPr lang="en-US" altLang="zh-CN" sz="1600" baseline="0" dirty="0" smtClean="0">
                          <a:latin typeface="LingWai SC Medium" charset="-122"/>
                          <a:ea typeface="LingWai SC Medium" charset="-122"/>
                          <a:cs typeface="LingWai SC Medium" charset="-122"/>
                        </a:rPr>
                        <a:t> Id</a:t>
                      </a:r>
                      <a:endParaRPr lang="zh-CN" altLang="en-US" sz="1600" dirty="0">
                        <a:latin typeface="LingWai SC Medium" charset="-122"/>
                        <a:ea typeface="LingWai SC Medium" charset="-122"/>
                        <a:cs typeface="LingWai SC Medium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 smtClean="0">
                          <a:latin typeface="LingWai SC Medium" charset="-122"/>
                          <a:ea typeface="LingWai SC Medium" charset="-122"/>
                          <a:cs typeface="LingWai SC Medium" charset="-122"/>
                        </a:rPr>
                        <a:t>Ivnum</a:t>
                      </a:r>
                      <a:endParaRPr lang="zh-CN" altLang="en-US" sz="1600" dirty="0">
                        <a:latin typeface="LingWai SC Medium" charset="-122"/>
                        <a:ea typeface="LingWai SC Medium" charset="-122"/>
                        <a:cs typeface="LingWai SC Medium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LingWai SC Medium" charset="-122"/>
                          <a:ea typeface="LingWai SC Medium" charset="-122"/>
                          <a:cs typeface="LingWai SC Medium" charset="-122"/>
                        </a:rPr>
                        <a:t>Border</a:t>
                      </a:r>
                      <a:r>
                        <a:rPr lang="en-US" altLang="zh-CN" sz="1600" baseline="0" dirty="0" smtClean="0">
                          <a:latin typeface="LingWai SC Medium" charset="-122"/>
                          <a:ea typeface="LingWai SC Medium" charset="-122"/>
                          <a:cs typeface="LingWai SC Medium" charset="-122"/>
                        </a:rPr>
                        <a:t> Node Number</a:t>
                      </a:r>
                      <a:endParaRPr lang="zh-CN" altLang="en-US" sz="1600" dirty="0">
                        <a:latin typeface="LingWai SC Medium" charset="-122"/>
                        <a:ea typeface="LingWai SC Medium" charset="-122"/>
                        <a:cs typeface="LingWai SC Medium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 smtClean="0">
                          <a:latin typeface="LingWai SC Medium" charset="-122"/>
                          <a:ea typeface="LingWai SC Medium" charset="-122"/>
                          <a:cs typeface="LingWai SC Medium" charset="-122"/>
                        </a:rPr>
                        <a:t>Ovnum</a:t>
                      </a:r>
                      <a:endParaRPr lang="zh-CN" altLang="en-US" sz="1600" dirty="0">
                        <a:latin typeface="LingWai SC Medium" charset="-122"/>
                        <a:ea typeface="LingWai SC Medium" charset="-122"/>
                        <a:cs typeface="LingWai SC Medium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LingWai SC Medium" charset="-122"/>
                          <a:ea typeface="LingWai SC Medium" charset="-122"/>
                          <a:cs typeface="LingWai SC Medium" charset="-122"/>
                        </a:rPr>
                        <a:t>Edge </a:t>
                      </a:r>
                      <a:r>
                        <a:rPr lang="en-US" altLang="zh-CN" sz="1600" dirty="0" err="1" smtClean="0">
                          <a:latin typeface="LingWai SC Medium" charset="-122"/>
                          <a:ea typeface="LingWai SC Medium" charset="-122"/>
                          <a:cs typeface="LingWai SC Medium" charset="-122"/>
                        </a:rPr>
                        <a:t>Num</a:t>
                      </a:r>
                      <a:endParaRPr lang="zh-CN" altLang="en-US" sz="1600" dirty="0">
                        <a:latin typeface="LingWai SC Medium" charset="-122"/>
                        <a:ea typeface="LingWai SC Medium" charset="-122"/>
                        <a:cs typeface="LingWai SC Medium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LingWai SC Medium" charset="-122"/>
                          <a:ea typeface="LingWai SC Medium" charset="-122"/>
                          <a:cs typeface="LingWai SC Medium" charset="-122"/>
                        </a:rPr>
                        <a:t>Graph</a:t>
                      </a:r>
                      <a:r>
                        <a:rPr lang="en-US" altLang="zh-CN" sz="1600" baseline="0" dirty="0" smtClean="0">
                          <a:latin typeface="LingWai SC Medium" charset="-122"/>
                          <a:ea typeface="LingWai SC Medium" charset="-122"/>
                          <a:cs typeface="LingWai SC Medium" charset="-122"/>
                        </a:rPr>
                        <a:t> Density</a:t>
                      </a:r>
                      <a:endParaRPr lang="zh-CN" altLang="en-US" sz="1600" dirty="0">
                        <a:latin typeface="LingWai SC Medium" charset="-122"/>
                        <a:ea typeface="LingWai SC Medium" charset="-122"/>
                        <a:cs typeface="LingWai SC Medium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LingWai SC Medium" charset="-122"/>
                          <a:ea typeface="LingWai SC Medium" charset="-122"/>
                          <a:cs typeface="LingWai SC Medium" charset="-122"/>
                        </a:rPr>
                        <a:t>Proportion of Nodes</a:t>
                      </a:r>
                      <a:endParaRPr lang="zh-CN" altLang="en-US" sz="1600" dirty="0">
                        <a:latin typeface="LingWai SC Medium" charset="-122"/>
                        <a:ea typeface="LingWai SC Medium" charset="-122"/>
                        <a:cs typeface="LingWai SC Medium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 smtClean="0">
                          <a:latin typeface="LingWai SC Medium" charset="-122"/>
                          <a:ea typeface="LingWai SC Medium" charset="-122"/>
                          <a:cs typeface="LingWai SC Medium" charset="-122"/>
                        </a:rPr>
                        <a:t>Msg</a:t>
                      </a:r>
                      <a:r>
                        <a:rPr lang="en-US" altLang="zh-CN" sz="1600" baseline="0" dirty="0" smtClean="0">
                          <a:latin typeface="LingWai SC Medium" charset="-122"/>
                          <a:ea typeface="LingWai SC Medium" charset="-122"/>
                          <a:cs typeface="LingWai SC Medium" charset="-122"/>
                        </a:rPr>
                        <a:t> </a:t>
                      </a:r>
                      <a:r>
                        <a:rPr lang="en-US" altLang="zh-CN" sz="1600" baseline="0" dirty="0" err="1" smtClean="0">
                          <a:latin typeface="LingWai SC Medium" charset="-122"/>
                          <a:ea typeface="LingWai SC Medium" charset="-122"/>
                          <a:cs typeface="LingWai SC Medium" charset="-122"/>
                        </a:rPr>
                        <a:t>Num</a:t>
                      </a:r>
                      <a:endParaRPr lang="zh-CN" altLang="en-US" sz="1600" dirty="0">
                        <a:latin typeface="LingWai SC Medium" charset="-122"/>
                        <a:ea typeface="LingWai SC Medium" charset="-122"/>
                        <a:cs typeface="LingWai SC Medium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 smtClean="0">
                          <a:latin typeface="LingWai SC Medium" charset="-122"/>
                          <a:ea typeface="LingWai SC Medium" charset="-122"/>
                          <a:cs typeface="LingWai SC Medium" charset="-122"/>
                        </a:rPr>
                        <a:t>Msg</a:t>
                      </a:r>
                      <a:r>
                        <a:rPr lang="en-US" altLang="zh-CN" sz="1600" dirty="0" smtClean="0">
                          <a:latin typeface="LingWai SC Medium" charset="-122"/>
                          <a:ea typeface="LingWai SC Medium" charset="-122"/>
                          <a:cs typeface="LingWai SC Medium" charset="-122"/>
                        </a:rPr>
                        <a:t> Embedding</a:t>
                      </a:r>
                      <a:endParaRPr lang="zh-CN" altLang="en-US" sz="1600" dirty="0">
                        <a:latin typeface="LingWai SC Medium" charset="-122"/>
                        <a:ea typeface="LingWai SC Medium" charset="-122"/>
                        <a:cs typeface="LingWai SC Medium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矩形 18"/>
          <p:cNvSpPr/>
          <p:nvPr/>
        </p:nvSpPr>
        <p:spPr>
          <a:xfrm>
            <a:off x="912891" y="4769917"/>
            <a:ext cx="99257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kumimoji="1" lang="en-US" altLang="zh-CN" sz="2000" dirty="0" smtClean="0">
                <a:latin typeface="LingWai SC Medium" charset="-122"/>
                <a:ea typeface="LingWai SC Medium" charset="-122"/>
                <a:cs typeface="LingWai SC Medium" charset="-122"/>
              </a:rPr>
              <a:t>3.   Multiple </a:t>
            </a:r>
            <a:r>
              <a:rPr kumimoji="1" lang="en-US" altLang="zh-CN" sz="2000" dirty="0">
                <a:latin typeface="LingWai SC Medium" charset="-122"/>
                <a:ea typeface="LingWai SC Medium" charset="-122"/>
                <a:cs typeface="LingWai SC Medium" charset="-122"/>
              </a:rPr>
              <a:t>Phase Style </a:t>
            </a:r>
            <a:r>
              <a:rPr kumimoji="1" lang="zh-CN" altLang="en-US" sz="2000" dirty="0" smtClean="0">
                <a:latin typeface="Xingkai SC Light" charset="-122"/>
                <a:ea typeface="Xingkai SC Light" charset="-122"/>
                <a:cs typeface="Xingkai SC Light" charset="-122"/>
              </a:rPr>
              <a:t>：与前两类不同的是，</a:t>
            </a:r>
            <a:r>
              <a:rPr kumimoji="1" lang="zh-CN" altLang="en-US" sz="2000" dirty="0">
                <a:latin typeface="Xingkai SC Light" charset="-122"/>
                <a:ea typeface="Xingkai SC Light" charset="-122"/>
                <a:cs typeface="Xingkai SC Light" charset="-122"/>
              </a:rPr>
              <a:t>该类</a:t>
            </a:r>
            <a:r>
              <a:rPr kumimoji="1" lang="zh-CN" altLang="en-US" sz="2000" dirty="0" smtClean="0">
                <a:latin typeface="Xingkai SC Light" charset="-122"/>
                <a:ea typeface="Xingkai SC Light" charset="-122"/>
                <a:cs typeface="Xingkai SC Light" charset="-122"/>
              </a:rPr>
              <a:t>算法属于多阶段类型，即一轮计算要拆成多次迭代，但多次迭代也有重复的相似规律，因此我们将</a:t>
            </a:r>
            <a:r>
              <a:rPr kumimoji="1" lang="en-US" altLang="zh-CN" sz="2000" dirty="0" err="1" smtClean="0">
                <a:latin typeface="Xingkai SC Light" charset="-122"/>
                <a:ea typeface="Xingkai SC Light" charset="-122"/>
                <a:cs typeface="Xingkai SC Light" charset="-122"/>
              </a:rPr>
              <a:t>supterStep</a:t>
            </a:r>
            <a:r>
              <a:rPr kumimoji="1" lang="zh-CN" altLang="en-US" sz="2000" dirty="0" smtClean="0">
                <a:latin typeface="Xingkai SC Light" charset="-122"/>
                <a:ea typeface="Xingkai SC Light" charset="-122"/>
                <a:cs typeface="Xingkai SC Light" charset="-122"/>
              </a:rPr>
              <a:t>也作为特征</a:t>
            </a:r>
            <a:endParaRPr kumimoji="1" lang="en-US" altLang="zh-CN" sz="2000" dirty="0">
              <a:latin typeface="LingWai SC Medium" charset="-122"/>
              <a:ea typeface="LingWai SC Medium" charset="-122"/>
              <a:cs typeface="LingWai SC Medium" charset="-122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4616419"/>
              </p:ext>
            </p:extLst>
          </p:nvPr>
        </p:nvGraphicFramePr>
        <p:xfrm>
          <a:off x="929681" y="5689614"/>
          <a:ext cx="9401449" cy="8229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40145"/>
                <a:gridCol w="940145"/>
                <a:gridCol w="940145"/>
                <a:gridCol w="940145"/>
                <a:gridCol w="940145"/>
                <a:gridCol w="724694"/>
                <a:gridCol w="1155595"/>
                <a:gridCol w="940145"/>
                <a:gridCol w="940145"/>
                <a:gridCol w="940145"/>
              </a:tblGrid>
              <a:tr h="647590"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LingWai SC Medium" charset="-122"/>
                          <a:ea typeface="LingWai SC Medium" charset="-122"/>
                          <a:cs typeface="LingWai SC Medium" charset="-122"/>
                        </a:rPr>
                        <a:t>Fragment</a:t>
                      </a:r>
                      <a:r>
                        <a:rPr lang="en-US" altLang="zh-CN" sz="1600" baseline="0" dirty="0" smtClean="0">
                          <a:latin typeface="LingWai SC Medium" charset="-122"/>
                          <a:ea typeface="LingWai SC Medium" charset="-122"/>
                          <a:cs typeface="LingWai SC Medium" charset="-122"/>
                        </a:rPr>
                        <a:t> Id</a:t>
                      </a:r>
                      <a:endParaRPr lang="zh-CN" altLang="en-US" sz="1600" dirty="0">
                        <a:latin typeface="LingWai SC Medium" charset="-122"/>
                        <a:ea typeface="LingWai SC Medium" charset="-122"/>
                        <a:cs typeface="LingWai SC Medium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 smtClean="0">
                          <a:latin typeface="LingWai SC Medium" charset="-122"/>
                          <a:ea typeface="LingWai SC Medium" charset="-122"/>
                          <a:cs typeface="LingWai SC Medium" charset="-122"/>
                        </a:rPr>
                        <a:t>Ivnum</a:t>
                      </a:r>
                      <a:endParaRPr lang="zh-CN" altLang="en-US" sz="1600" dirty="0">
                        <a:latin typeface="LingWai SC Medium" charset="-122"/>
                        <a:ea typeface="LingWai SC Medium" charset="-122"/>
                        <a:cs typeface="LingWai SC Medium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LingWai SC Medium" charset="-122"/>
                          <a:ea typeface="LingWai SC Medium" charset="-122"/>
                          <a:cs typeface="LingWai SC Medium" charset="-122"/>
                        </a:rPr>
                        <a:t>Border</a:t>
                      </a:r>
                      <a:r>
                        <a:rPr lang="en-US" altLang="zh-CN" sz="1600" baseline="0" dirty="0" smtClean="0">
                          <a:latin typeface="LingWai SC Medium" charset="-122"/>
                          <a:ea typeface="LingWai SC Medium" charset="-122"/>
                          <a:cs typeface="LingWai SC Medium" charset="-122"/>
                        </a:rPr>
                        <a:t> Node Number</a:t>
                      </a:r>
                      <a:endParaRPr lang="zh-CN" altLang="en-US" sz="1600" dirty="0">
                        <a:latin typeface="LingWai SC Medium" charset="-122"/>
                        <a:ea typeface="LingWai SC Medium" charset="-122"/>
                        <a:cs typeface="LingWai SC Medium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 smtClean="0">
                          <a:latin typeface="LingWai SC Medium" charset="-122"/>
                          <a:ea typeface="LingWai SC Medium" charset="-122"/>
                          <a:cs typeface="LingWai SC Medium" charset="-122"/>
                        </a:rPr>
                        <a:t>Ovnum</a:t>
                      </a:r>
                      <a:endParaRPr lang="zh-CN" altLang="en-US" sz="1600" dirty="0">
                        <a:latin typeface="LingWai SC Medium" charset="-122"/>
                        <a:ea typeface="LingWai SC Medium" charset="-122"/>
                        <a:cs typeface="LingWai SC Medium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LingWai SC Medium" charset="-122"/>
                          <a:ea typeface="LingWai SC Medium" charset="-122"/>
                          <a:cs typeface="LingWai SC Medium" charset="-122"/>
                        </a:rPr>
                        <a:t>Edge </a:t>
                      </a:r>
                      <a:r>
                        <a:rPr lang="en-US" altLang="zh-CN" sz="1600" dirty="0" err="1" smtClean="0">
                          <a:latin typeface="LingWai SC Medium" charset="-122"/>
                          <a:ea typeface="LingWai SC Medium" charset="-122"/>
                          <a:cs typeface="LingWai SC Medium" charset="-122"/>
                        </a:rPr>
                        <a:t>Num</a:t>
                      </a:r>
                      <a:endParaRPr lang="zh-CN" altLang="en-US" sz="1600" dirty="0">
                        <a:latin typeface="LingWai SC Medium" charset="-122"/>
                        <a:ea typeface="LingWai SC Medium" charset="-122"/>
                        <a:cs typeface="LingWai SC Medium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LingWai SC Medium" charset="-122"/>
                          <a:ea typeface="LingWai SC Medium" charset="-122"/>
                          <a:cs typeface="LingWai SC Medium" charset="-122"/>
                        </a:rPr>
                        <a:t>Graph</a:t>
                      </a:r>
                      <a:r>
                        <a:rPr lang="en-US" altLang="zh-CN" sz="1600" baseline="0" dirty="0" smtClean="0">
                          <a:latin typeface="LingWai SC Medium" charset="-122"/>
                          <a:ea typeface="LingWai SC Medium" charset="-122"/>
                          <a:cs typeface="LingWai SC Medium" charset="-122"/>
                        </a:rPr>
                        <a:t> Density</a:t>
                      </a:r>
                      <a:endParaRPr lang="zh-CN" altLang="en-US" sz="1600" dirty="0">
                        <a:latin typeface="LingWai SC Medium" charset="-122"/>
                        <a:ea typeface="LingWai SC Medium" charset="-122"/>
                        <a:cs typeface="LingWai SC Medium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>
                          <a:latin typeface="LingWai SC Medium" charset="-122"/>
                          <a:ea typeface="LingWai SC Medium" charset="-122"/>
                          <a:cs typeface="LingWai SC Medium" charset="-122"/>
                        </a:rPr>
                        <a:t>Proportion of Nodes</a:t>
                      </a:r>
                      <a:endParaRPr lang="zh-CN" altLang="en-US" sz="1600" dirty="0">
                        <a:latin typeface="LingWai SC Medium" charset="-122"/>
                        <a:ea typeface="LingWai SC Medium" charset="-122"/>
                        <a:cs typeface="LingWai SC Medium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 smtClean="0">
                          <a:latin typeface="LingWai SC Medium" charset="-122"/>
                          <a:ea typeface="LingWai SC Medium" charset="-122"/>
                          <a:cs typeface="LingWai SC Medium" charset="-122"/>
                        </a:rPr>
                        <a:t>Msg</a:t>
                      </a:r>
                      <a:r>
                        <a:rPr lang="en-US" altLang="zh-CN" sz="1600" baseline="0" dirty="0" smtClean="0">
                          <a:latin typeface="LingWai SC Medium" charset="-122"/>
                          <a:ea typeface="LingWai SC Medium" charset="-122"/>
                          <a:cs typeface="LingWai SC Medium" charset="-122"/>
                        </a:rPr>
                        <a:t> </a:t>
                      </a:r>
                      <a:r>
                        <a:rPr lang="en-US" altLang="zh-CN" sz="1600" baseline="0" dirty="0" err="1" smtClean="0">
                          <a:latin typeface="LingWai SC Medium" charset="-122"/>
                          <a:ea typeface="LingWai SC Medium" charset="-122"/>
                          <a:cs typeface="LingWai SC Medium" charset="-122"/>
                        </a:rPr>
                        <a:t>Num</a:t>
                      </a:r>
                      <a:endParaRPr lang="zh-CN" altLang="en-US" sz="1600" dirty="0">
                        <a:latin typeface="LingWai SC Medium" charset="-122"/>
                        <a:ea typeface="LingWai SC Medium" charset="-122"/>
                        <a:cs typeface="LingWai SC Medium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 smtClean="0">
                          <a:latin typeface="LingWai SC Medium" charset="-122"/>
                          <a:ea typeface="LingWai SC Medium" charset="-122"/>
                          <a:cs typeface="LingWai SC Medium" charset="-122"/>
                        </a:rPr>
                        <a:t>Msg</a:t>
                      </a:r>
                      <a:r>
                        <a:rPr lang="en-US" altLang="zh-CN" sz="1600" dirty="0" smtClean="0">
                          <a:latin typeface="LingWai SC Medium" charset="-122"/>
                          <a:ea typeface="LingWai SC Medium" charset="-122"/>
                          <a:cs typeface="LingWai SC Medium" charset="-122"/>
                        </a:rPr>
                        <a:t> Embedding</a:t>
                      </a:r>
                      <a:endParaRPr lang="zh-CN" altLang="en-US" sz="1600" dirty="0">
                        <a:latin typeface="LingWai SC Medium" charset="-122"/>
                        <a:ea typeface="LingWai SC Medium" charset="-122"/>
                        <a:cs typeface="LingWai SC Medium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 smtClean="0">
                          <a:latin typeface="LingWai SC Medium" charset="-122"/>
                          <a:ea typeface="LingWai SC Medium" charset="-122"/>
                          <a:cs typeface="LingWai SC Medium" charset="-122"/>
                        </a:rPr>
                        <a:t>SuperStep</a:t>
                      </a:r>
                      <a:endParaRPr lang="zh-CN" altLang="en-US" sz="1600" dirty="0">
                        <a:latin typeface="LingWai SC Medium" charset="-122"/>
                        <a:ea typeface="LingWai SC Medium" charset="-122"/>
                        <a:cs typeface="LingWai SC Medium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855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1898</TotalTime>
  <Words>1266</Words>
  <Application>Microsoft Macintosh PowerPoint</Application>
  <PresentationFormat>宽屏</PresentationFormat>
  <Paragraphs>103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Cambria Math</vt:lpstr>
      <vt:lpstr>DengXian</vt:lpstr>
      <vt:lpstr>DengXian Light</vt:lpstr>
      <vt:lpstr>LingWai SC Medium</vt:lpstr>
      <vt:lpstr>Mangal</vt:lpstr>
      <vt:lpstr>STFangsong</vt:lpstr>
      <vt:lpstr>STXingkai</vt:lpstr>
      <vt:lpstr>Xingkai SC Light</vt:lpstr>
      <vt:lpstr>Arial</vt:lpstr>
      <vt:lpstr>Office 主题</vt:lpstr>
      <vt:lpstr>基于消息量预测的自适应图计算系统性能优化研究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78</cp:revision>
  <dcterms:created xsi:type="dcterms:W3CDTF">2019-08-24T09:22:58Z</dcterms:created>
  <dcterms:modified xsi:type="dcterms:W3CDTF">2019-08-25T17:02:21Z</dcterms:modified>
</cp:coreProperties>
</file>